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81" r:id="rId18"/>
    <p:sldId id="283" r:id="rId19"/>
    <p:sldId id="288" r:id="rId20"/>
    <p:sldId id="280" r:id="rId21"/>
    <p:sldId id="273" r:id="rId22"/>
    <p:sldId id="274" r:id="rId23"/>
    <p:sldId id="275" r:id="rId24"/>
    <p:sldId id="285" r:id="rId25"/>
    <p:sldId id="276" r:id="rId26"/>
    <p:sldId id="277" r:id="rId27"/>
    <p:sldId id="278" r:id="rId28"/>
    <p:sldId id="286" r:id="rId29"/>
    <p:sldId id="287" r:id="rId30"/>
    <p:sldId id="279"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0009A"/>
    <a:srgbClr val="FFFF9F"/>
    <a:srgbClr val="FFFF66"/>
    <a:srgbClr val="00CC00"/>
    <a:srgbClr val="003300"/>
    <a:srgbClr val="FF990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108"/>
      </p:cViewPr>
      <p:guideLst>
        <p:guide orient="horz" pos="2160"/>
        <p:guide pos="2880"/>
      </p:guideLst>
    </p:cSldViewPr>
  </p:slideViewPr>
  <p:notesTextViewPr>
    <p:cViewPr>
      <p:scale>
        <a:sx n="100" d="100"/>
        <a:sy n="100" d="100"/>
      </p:scale>
      <p:origin x="0" y="0"/>
    </p:cViewPr>
  </p:notesTextViewPr>
  <p:sorterViewPr>
    <p:cViewPr>
      <p:scale>
        <a:sx n="80" d="100"/>
        <a:sy n="80" d="100"/>
      </p:scale>
      <p:origin x="0" y="-2016"/>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639AB8A-6D3A-400A-8BDA-FD0A150D7C6C}" type="datetimeFigureOut">
              <a:rPr lang="en-US" smtClean="0"/>
              <a:pPr/>
              <a:t>2/18/2016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6A66C0-3230-4E16-B326-3A7DAF3195C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639AB8A-6D3A-400A-8BDA-FD0A150D7C6C}" type="datetimeFigureOut">
              <a:rPr lang="en-US" smtClean="0"/>
              <a:pPr/>
              <a:t>2/18/2016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6A66C0-3230-4E16-B326-3A7DAF3195C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639AB8A-6D3A-400A-8BDA-FD0A150D7C6C}" type="datetimeFigureOut">
              <a:rPr lang="en-US" smtClean="0"/>
              <a:pPr/>
              <a:t>2/18/2016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6A66C0-3230-4E16-B326-3A7DAF3195C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639AB8A-6D3A-400A-8BDA-FD0A150D7C6C}" type="datetimeFigureOut">
              <a:rPr lang="en-US" smtClean="0"/>
              <a:pPr/>
              <a:t>2/18/2016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6A66C0-3230-4E16-B326-3A7DAF3195C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639AB8A-6D3A-400A-8BDA-FD0A150D7C6C}" type="datetimeFigureOut">
              <a:rPr lang="en-US" smtClean="0"/>
              <a:pPr/>
              <a:t>2/18/2016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6A66C0-3230-4E16-B326-3A7DAF3195C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639AB8A-6D3A-400A-8BDA-FD0A150D7C6C}" type="datetimeFigureOut">
              <a:rPr lang="en-US" smtClean="0"/>
              <a:pPr/>
              <a:t>2/18/2016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6A66C0-3230-4E16-B326-3A7DAF3195C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639AB8A-6D3A-400A-8BDA-FD0A150D7C6C}" type="datetimeFigureOut">
              <a:rPr lang="en-US" smtClean="0"/>
              <a:pPr/>
              <a:t>2/18/2016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86A66C0-3230-4E16-B326-3A7DAF3195C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639AB8A-6D3A-400A-8BDA-FD0A150D7C6C}" type="datetimeFigureOut">
              <a:rPr lang="en-US" smtClean="0"/>
              <a:pPr/>
              <a:t>2/18/2016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86A66C0-3230-4E16-B326-3A7DAF3195C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39AB8A-6D3A-400A-8BDA-FD0A150D7C6C}" type="datetimeFigureOut">
              <a:rPr lang="en-US" smtClean="0"/>
              <a:pPr/>
              <a:t>2/18/2016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86A66C0-3230-4E16-B326-3A7DAF3195C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639AB8A-6D3A-400A-8BDA-FD0A150D7C6C}" type="datetimeFigureOut">
              <a:rPr lang="en-US" smtClean="0"/>
              <a:pPr/>
              <a:t>2/18/2016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6A66C0-3230-4E16-B326-3A7DAF3195C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639AB8A-6D3A-400A-8BDA-FD0A150D7C6C}" type="datetimeFigureOut">
              <a:rPr lang="en-US" smtClean="0"/>
              <a:pPr/>
              <a:t>2/18/2016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6A66C0-3230-4E16-B326-3A7DAF3195C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39AB8A-6D3A-400A-8BDA-FD0A150D7C6C}" type="datetimeFigureOut">
              <a:rPr lang="en-US" smtClean="0"/>
              <a:pPr/>
              <a:t>2/18/2016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6A66C0-3230-4E16-B326-3A7DAF3195C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685800"/>
            <a:ext cx="7772400" cy="2971800"/>
          </a:xfrm>
        </p:spPr>
        <p:txBody>
          <a:bodyPr/>
          <a:lstStyle/>
          <a:p>
            <a:pPr eaLnBrk="1" hangingPunct="1">
              <a:defRPr/>
            </a:pPr>
            <a:r>
              <a:rPr lang="en-US" sz="4800" dirty="0" smtClean="0">
                <a:solidFill>
                  <a:srgbClr val="006600"/>
                </a:solidFill>
                <a:effectLst>
                  <a:outerShdw blurRad="38100" dist="38100" dir="2700000" algn="tl">
                    <a:srgbClr val="C0C0C0"/>
                  </a:outerShdw>
                </a:effectLst>
                <a:latin typeface="Comic Sans MS" pitchFamily="66" charset="0"/>
              </a:rPr>
              <a:t>CASE, COURT </a:t>
            </a:r>
            <a:br>
              <a:rPr lang="en-US" sz="4800" dirty="0" smtClean="0">
                <a:solidFill>
                  <a:srgbClr val="006600"/>
                </a:solidFill>
                <a:effectLst>
                  <a:outerShdw blurRad="38100" dist="38100" dir="2700000" algn="tl">
                    <a:srgbClr val="C0C0C0"/>
                  </a:outerShdw>
                </a:effectLst>
                <a:latin typeface="Comic Sans MS" pitchFamily="66" charset="0"/>
              </a:rPr>
            </a:br>
            <a:r>
              <a:rPr lang="en-US" sz="4800" dirty="0" smtClean="0">
                <a:solidFill>
                  <a:srgbClr val="006600"/>
                </a:solidFill>
                <a:effectLst>
                  <a:outerShdw blurRad="38100" dist="38100" dir="2700000" algn="tl">
                    <a:srgbClr val="C0C0C0"/>
                  </a:outerShdw>
                </a:effectLst>
                <a:latin typeface="Comic Sans MS" pitchFamily="66" charset="0"/>
              </a:rPr>
              <a:t>&amp;</a:t>
            </a:r>
            <a:br>
              <a:rPr lang="en-US" sz="4800" dirty="0" smtClean="0">
                <a:solidFill>
                  <a:srgbClr val="006600"/>
                </a:solidFill>
                <a:effectLst>
                  <a:outerShdw blurRad="38100" dist="38100" dir="2700000" algn="tl">
                    <a:srgbClr val="C0C0C0"/>
                  </a:outerShdw>
                </a:effectLst>
                <a:latin typeface="Comic Sans MS" pitchFamily="66" charset="0"/>
              </a:rPr>
            </a:br>
            <a:r>
              <a:rPr lang="en-US" sz="4800" dirty="0" smtClean="0">
                <a:solidFill>
                  <a:srgbClr val="006600"/>
                </a:solidFill>
                <a:effectLst>
                  <a:outerShdw blurRad="38100" dist="38100" dir="2700000" algn="tl">
                    <a:srgbClr val="C0C0C0"/>
                  </a:outerShdw>
                </a:effectLst>
                <a:latin typeface="Comic Sans MS" pitchFamily="66" charset="0"/>
              </a:rPr>
              <a:t>DOCKET MANAGEMENT</a:t>
            </a:r>
          </a:p>
        </p:txBody>
      </p:sp>
      <p:sp>
        <p:nvSpPr>
          <p:cNvPr id="2051" name="Rectangle 3"/>
          <p:cNvSpPr>
            <a:spLocks noGrp="1" noChangeArrowheads="1"/>
          </p:cNvSpPr>
          <p:nvPr>
            <p:ph type="subTitle" idx="1"/>
          </p:nvPr>
        </p:nvSpPr>
        <p:spPr>
          <a:xfrm>
            <a:off x="1371600" y="4800600"/>
            <a:ext cx="6400800" cy="838200"/>
          </a:xfrm>
        </p:spPr>
        <p:txBody>
          <a:bodyPr/>
          <a:lstStyle/>
          <a:p>
            <a:pPr algn="r" eaLnBrk="1" hangingPunct="1"/>
            <a:r>
              <a:rPr lang="en-US" smtClean="0">
                <a:solidFill>
                  <a:srgbClr val="006600"/>
                </a:solidFill>
              </a:rPr>
              <a:t>- Roshan Dalvi</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4" descr="quote9"/>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4" descr="quote10"/>
          <p:cNvPicPr>
            <a:picLocks noChangeAspect="1" noChangeArrowheads="1"/>
          </p:cNvPicPr>
          <p:nvPr/>
        </p:nvPicPr>
        <p:blipFill>
          <a:blip r:embed="rId2" cstate="print"/>
          <a:srcRect/>
          <a:stretch>
            <a:fillRect/>
          </a:stretch>
        </p:blipFill>
        <p:spPr bwMode="auto">
          <a:xfrm>
            <a:off x="0" y="0"/>
            <a:ext cx="9144000" cy="69072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4" descr="quote11"/>
          <p:cNvPicPr>
            <a:picLocks noChangeAspect="1" noChangeArrowheads="1"/>
          </p:cNvPicPr>
          <p:nvPr/>
        </p:nvPicPr>
        <p:blipFill>
          <a:blip r:embed="rId2" cstate="print"/>
          <a:srcRect/>
          <a:stretch>
            <a:fillRect/>
          </a:stretch>
        </p:blipFill>
        <p:spPr bwMode="auto">
          <a:xfrm>
            <a:off x="2303463" y="93663"/>
            <a:ext cx="4535487" cy="66706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274638"/>
            <a:ext cx="8229600" cy="792162"/>
          </a:xfrm>
        </p:spPr>
        <p:txBody>
          <a:bodyPr/>
          <a:lstStyle/>
          <a:p>
            <a:pPr eaLnBrk="1" hangingPunct="1">
              <a:defRPr/>
            </a:pPr>
            <a:r>
              <a:rPr lang="en-US" smtClean="0">
                <a:effectLst>
                  <a:outerShdw blurRad="38100" dist="38100" dir="2700000" algn="tl">
                    <a:srgbClr val="C0C0C0"/>
                  </a:outerShdw>
                </a:effectLst>
              </a:rPr>
              <a:t>MANAGEMENT</a:t>
            </a:r>
          </a:p>
        </p:txBody>
      </p:sp>
      <p:sp>
        <p:nvSpPr>
          <p:cNvPr id="14339" name="Rectangle 3"/>
          <p:cNvSpPr>
            <a:spLocks noGrp="1" noChangeArrowheads="1"/>
          </p:cNvSpPr>
          <p:nvPr>
            <p:ph type="body" idx="1"/>
          </p:nvPr>
        </p:nvSpPr>
        <p:spPr>
          <a:xfrm>
            <a:off x="381000" y="1371600"/>
            <a:ext cx="8305800" cy="3733800"/>
          </a:xfrm>
        </p:spPr>
        <p:txBody>
          <a:bodyPr/>
          <a:lstStyle/>
          <a:p>
            <a:pPr eaLnBrk="1" hangingPunct="1">
              <a:lnSpc>
                <a:spcPct val="90000"/>
              </a:lnSpc>
            </a:pPr>
            <a:r>
              <a:rPr lang="en-US" smtClean="0"/>
              <a:t>Elements of management</a:t>
            </a:r>
          </a:p>
          <a:p>
            <a:pPr lvl="1" eaLnBrk="1" hangingPunct="1">
              <a:lnSpc>
                <a:spcPct val="90000"/>
              </a:lnSpc>
            </a:pPr>
            <a:r>
              <a:rPr lang="en-US" smtClean="0"/>
              <a:t>Planning</a:t>
            </a:r>
          </a:p>
          <a:p>
            <a:pPr lvl="1" eaLnBrk="1" hangingPunct="1">
              <a:lnSpc>
                <a:spcPct val="90000"/>
              </a:lnSpc>
            </a:pPr>
            <a:r>
              <a:rPr lang="en-US" smtClean="0"/>
              <a:t>Organising</a:t>
            </a:r>
          </a:p>
          <a:p>
            <a:pPr lvl="1" eaLnBrk="1" hangingPunct="1">
              <a:lnSpc>
                <a:spcPct val="90000"/>
              </a:lnSpc>
            </a:pPr>
            <a:r>
              <a:rPr lang="en-US" smtClean="0"/>
              <a:t>Directing</a:t>
            </a:r>
          </a:p>
          <a:p>
            <a:pPr lvl="1" eaLnBrk="1" hangingPunct="1">
              <a:lnSpc>
                <a:spcPct val="90000"/>
              </a:lnSpc>
            </a:pPr>
            <a:r>
              <a:rPr lang="en-US" smtClean="0"/>
              <a:t>Co-ordinating</a:t>
            </a:r>
          </a:p>
          <a:p>
            <a:pPr lvl="1" eaLnBrk="1" hangingPunct="1">
              <a:lnSpc>
                <a:spcPct val="90000"/>
              </a:lnSpc>
            </a:pPr>
            <a:r>
              <a:rPr lang="en-US" smtClean="0"/>
              <a:t>Controlling</a:t>
            </a:r>
          </a:p>
          <a:p>
            <a:pPr lvl="1" eaLnBrk="1" hangingPunct="1">
              <a:lnSpc>
                <a:spcPct val="90000"/>
              </a:lnSpc>
              <a:buFontTx/>
              <a:buNone/>
            </a:pPr>
            <a:r>
              <a:rPr lang="en-US" smtClean="0"/>
              <a:t>As propounded by the Management Guru, Peter Drucker</a:t>
            </a:r>
          </a:p>
        </p:txBody>
      </p:sp>
      <p:sp>
        <p:nvSpPr>
          <p:cNvPr id="14340" name="Text Box 4"/>
          <p:cNvSpPr txBox="1">
            <a:spLocks noChangeArrowheads="1"/>
          </p:cNvSpPr>
          <p:nvPr/>
        </p:nvSpPr>
        <p:spPr bwMode="auto">
          <a:xfrm>
            <a:off x="609600" y="5149850"/>
            <a:ext cx="7924800" cy="1708150"/>
          </a:xfrm>
          <a:prstGeom prst="rect">
            <a:avLst/>
          </a:prstGeom>
          <a:noFill/>
          <a:ln w="9525">
            <a:noFill/>
            <a:miter lim="800000"/>
            <a:headEnd/>
            <a:tailEnd/>
          </a:ln>
        </p:spPr>
        <p:txBody>
          <a:bodyPr>
            <a:spAutoFit/>
          </a:bodyPr>
          <a:lstStyle/>
          <a:p>
            <a:pPr algn="ctr">
              <a:spcBef>
                <a:spcPct val="50000"/>
              </a:spcBef>
            </a:pPr>
            <a:r>
              <a:rPr lang="en-US" sz="2800">
                <a:solidFill>
                  <a:srgbClr val="FF3300"/>
                </a:solidFill>
                <a:latin typeface="Comic Sans MS" pitchFamily="66" charset="0"/>
              </a:rPr>
              <a:t>The best way to predict the future</a:t>
            </a:r>
          </a:p>
          <a:p>
            <a:pPr algn="ctr">
              <a:spcBef>
                <a:spcPct val="50000"/>
              </a:spcBef>
            </a:pPr>
            <a:r>
              <a:rPr lang="en-US" sz="2800">
                <a:solidFill>
                  <a:srgbClr val="FF3300"/>
                </a:solidFill>
                <a:latin typeface="Comic Sans MS" pitchFamily="66" charset="0"/>
              </a:rPr>
              <a:t> is to create it</a:t>
            </a:r>
          </a:p>
          <a:p>
            <a:pPr algn="r">
              <a:spcBef>
                <a:spcPct val="50000"/>
              </a:spcBef>
            </a:pPr>
            <a:r>
              <a:rPr lang="en-US" sz="2400">
                <a:solidFill>
                  <a:srgbClr val="FF3300"/>
                </a:solidFill>
                <a:latin typeface="Comic Sans MS" pitchFamily="66" charset="0"/>
              </a:rPr>
              <a:t>- Peter Drucker</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57200" y="33528"/>
            <a:ext cx="8229600" cy="1008888"/>
          </a:xfrm>
        </p:spPr>
        <p:txBody>
          <a:bodyPr>
            <a:noAutofit/>
          </a:bodyPr>
          <a:lstStyle/>
          <a:p>
            <a:pPr eaLnBrk="1" hangingPunct="1">
              <a:defRPr/>
            </a:pPr>
            <a:r>
              <a:rPr lang="en-US" sz="3400" dirty="0" smtClean="0">
                <a:effectLst>
                  <a:outerShdw blurRad="38100" dist="38100" dir="2700000" algn="tl">
                    <a:srgbClr val="C0C0C0"/>
                  </a:outerShdw>
                </a:effectLst>
              </a:rPr>
              <a:t>MANAGEMENT IN THE JUDICIARY – </a:t>
            </a:r>
            <a:br>
              <a:rPr lang="en-US" sz="3400" dirty="0" smtClean="0">
                <a:effectLst>
                  <a:outerShdw blurRad="38100" dist="38100" dir="2700000" algn="tl">
                    <a:srgbClr val="C0C0C0"/>
                  </a:outerShdw>
                </a:effectLst>
              </a:rPr>
            </a:br>
            <a:r>
              <a:rPr lang="en-US" sz="3400" dirty="0" smtClean="0">
                <a:effectLst>
                  <a:outerShdw blurRad="38100" dist="38100" dir="2700000" algn="tl">
                    <a:srgbClr val="C0C0C0"/>
                  </a:outerShdw>
                </a:effectLst>
              </a:rPr>
              <a:t>MODEL COURT</a:t>
            </a:r>
          </a:p>
        </p:txBody>
      </p:sp>
      <p:sp>
        <p:nvSpPr>
          <p:cNvPr id="15363" name="Rectangle 3"/>
          <p:cNvSpPr>
            <a:spLocks noGrp="1" noChangeArrowheads="1"/>
          </p:cNvSpPr>
          <p:nvPr>
            <p:ph type="body" idx="1"/>
          </p:nvPr>
        </p:nvSpPr>
        <p:spPr>
          <a:xfrm>
            <a:off x="990600" y="1219200"/>
            <a:ext cx="7315200" cy="4666488"/>
          </a:xfrm>
        </p:spPr>
        <p:txBody>
          <a:bodyPr>
            <a:normAutofit fontScale="77500" lnSpcReduction="20000"/>
          </a:bodyPr>
          <a:lstStyle/>
          <a:p>
            <a:pPr lvl="1" eaLnBrk="1" hangingPunct="1">
              <a:lnSpc>
                <a:spcPct val="90000"/>
              </a:lnSpc>
            </a:pPr>
            <a:r>
              <a:rPr lang="en-US" dirty="0" smtClean="0"/>
              <a:t>Non-value added items – </a:t>
            </a:r>
            <a:r>
              <a:rPr lang="en-US" sz="2000" dirty="0" smtClean="0"/>
              <a:t>big rocks</a:t>
            </a:r>
          </a:p>
          <a:p>
            <a:pPr lvl="1" eaLnBrk="1" hangingPunct="1">
              <a:lnSpc>
                <a:spcPct val="90000"/>
              </a:lnSpc>
            </a:pPr>
            <a:r>
              <a:rPr lang="en-US" dirty="0" smtClean="0"/>
              <a:t>Core competence – </a:t>
            </a:r>
            <a:r>
              <a:rPr lang="en-US" sz="2000" dirty="0" smtClean="0"/>
              <a:t>specialist Judges/court managers</a:t>
            </a:r>
          </a:p>
          <a:p>
            <a:pPr lvl="1" eaLnBrk="1" hangingPunct="1">
              <a:lnSpc>
                <a:spcPct val="90000"/>
              </a:lnSpc>
            </a:pPr>
            <a:r>
              <a:rPr lang="en-US" dirty="0" smtClean="0"/>
              <a:t>Time Management – </a:t>
            </a:r>
            <a:r>
              <a:rPr lang="en-US" sz="2000" dirty="0" smtClean="0"/>
              <a:t>80/20 rule/ time frame</a:t>
            </a:r>
          </a:p>
          <a:p>
            <a:pPr lvl="1" eaLnBrk="1" hangingPunct="1">
              <a:lnSpc>
                <a:spcPct val="90000"/>
              </a:lnSpc>
            </a:pPr>
            <a:r>
              <a:rPr lang="en-US" dirty="0" smtClean="0"/>
              <a:t>Procedural simplification – </a:t>
            </a:r>
            <a:r>
              <a:rPr lang="en-US" sz="2000" dirty="0" smtClean="0"/>
              <a:t>codes / rules /moon story</a:t>
            </a:r>
          </a:p>
          <a:p>
            <a:pPr lvl="1" eaLnBrk="1" hangingPunct="1">
              <a:lnSpc>
                <a:spcPct val="90000"/>
              </a:lnSpc>
            </a:pPr>
            <a:r>
              <a:rPr lang="en-US" dirty="0" smtClean="0"/>
              <a:t>Paradigm shift – </a:t>
            </a:r>
            <a:r>
              <a:rPr lang="en-US" sz="2000" dirty="0" smtClean="0"/>
              <a:t>CBI </a:t>
            </a:r>
            <a:endParaRPr lang="en-US" sz="2000" dirty="0"/>
          </a:p>
          <a:p>
            <a:pPr lvl="1" eaLnBrk="1" hangingPunct="1">
              <a:lnSpc>
                <a:spcPct val="90000"/>
              </a:lnSpc>
            </a:pPr>
            <a:r>
              <a:rPr lang="en-US" dirty="0" smtClean="0"/>
              <a:t>De-centralization – </a:t>
            </a:r>
            <a:r>
              <a:rPr lang="en-US" sz="2000" dirty="0" smtClean="0"/>
              <a:t>Service / Law clerks</a:t>
            </a:r>
            <a:endParaRPr lang="en-US" sz="2000" dirty="0"/>
          </a:p>
          <a:p>
            <a:pPr lvl="1" eaLnBrk="1" hangingPunct="1">
              <a:lnSpc>
                <a:spcPct val="90000"/>
              </a:lnSpc>
            </a:pPr>
            <a:r>
              <a:rPr lang="en-US" dirty="0" smtClean="0"/>
              <a:t>Latest first – </a:t>
            </a:r>
            <a:r>
              <a:rPr lang="en-US" sz="2000" dirty="0" smtClean="0"/>
              <a:t>Frivolous suits / false </a:t>
            </a:r>
            <a:r>
              <a:rPr lang="en-US" sz="2000" dirty="0" err="1" smtClean="0"/>
              <a:t>defences</a:t>
            </a:r>
            <a:r>
              <a:rPr lang="en-US" sz="2000" dirty="0"/>
              <a:t> </a:t>
            </a:r>
            <a:r>
              <a:rPr lang="en-US" sz="2000" dirty="0" smtClean="0"/>
              <a:t>/ snake story</a:t>
            </a:r>
          </a:p>
          <a:p>
            <a:pPr lvl="1" eaLnBrk="1" hangingPunct="1">
              <a:lnSpc>
                <a:spcPct val="90000"/>
              </a:lnSpc>
            </a:pPr>
            <a:r>
              <a:rPr lang="en-US" dirty="0" smtClean="0"/>
              <a:t>Sharing best practices –</a:t>
            </a:r>
            <a:r>
              <a:rPr lang="en-US" sz="2000" dirty="0" smtClean="0"/>
              <a:t> emulating the habits of the most successful persons</a:t>
            </a:r>
          </a:p>
          <a:p>
            <a:pPr lvl="1" eaLnBrk="1" hangingPunct="1">
              <a:lnSpc>
                <a:spcPct val="90000"/>
              </a:lnSpc>
            </a:pPr>
            <a:r>
              <a:rPr lang="en-US" sz="3100" dirty="0" smtClean="0"/>
              <a:t>Systemic challenges -</a:t>
            </a:r>
            <a:r>
              <a:rPr lang="en-US" sz="2000" dirty="0" smtClean="0"/>
              <a:t> Circle of control, influence &amp; concern</a:t>
            </a:r>
          </a:p>
          <a:p>
            <a:pPr lvl="1" eaLnBrk="1" hangingPunct="1">
              <a:lnSpc>
                <a:spcPct val="90000"/>
              </a:lnSpc>
            </a:pPr>
            <a:r>
              <a:rPr lang="en-US" sz="3100" dirty="0" smtClean="0"/>
              <a:t>Single (what)  / double (why) loop thinking –</a:t>
            </a:r>
            <a:r>
              <a:rPr lang="en-US" sz="2000" dirty="0" smtClean="0"/>
              <a:t> Goal vs. Task / change task to reach goal / painter, singer story</a:t>
            </a:r>
          </a:p>
          <a:p>
            <a:pPr lvl="1" eaLnBrk="1" hangingPunct="1">
              <a:lnSpc>
                <a:spcPct val="90000"/>
              </a:lnSpc>
            </a:pPr>
            <a:r>
              <a:rPr lang="en-US" dirty="0"/>
              <a:t>Performance related </a:t>
            </a:r>
            <a:r>
              <a:rPr lang="en-US" dirty="0" smtClean="0"/>
              <a:t>promotions - </a:t>
            </a:r>
            <a:r>
              <a:rPr lang="en-US" sz="2000" dirty="0" smtClean="0"/>
              <a:t>PRP </a:t>
            </a:r>
          </a:p>
          <a:p>
            <a:pPr lvl="1" eaLnBrk="1" hangingPunct="1">
              <a:lnSpc>
                <a:spcPct val="90000"/>
              </a:lnSpc>
            </a:pPr>
            <a:r>
              <a:rPr lang="en-US" dirty="0" smtClean="0"/>
              <a:t>Judicial Social Service – </a:t>
            </a:r>
            <a:r>
              <a:rPr lang="en-US" sz="2000" dirty="0"/>
              <a:t>CSR / Legal aid &amp; Legal services</a:t>
            </a:r>
          </a:p>
          <a:p>
            <a:pPr lvl="1" eaLnBrk="1" hangingPunct="1">
              <a:lnSpc>
                <a:spcPct val="90000"/>
              </a:lnSpc>
            </a:pPr>
            <a:r>
              <a:rPr lang="en-US" dirty="0" smtClean="0"/>
              <a:t>Continuous </a:t>
            </a:r>
            <a:r>
              <a:rPr lang="en-US" dirty="0"/>
              <a:t>education </a:t>
            </a:r>
            <a:r>
              <a:rPr lang="en-US" dirty="0" smtClean="0"/>
              <a:t>– </a:t>
            </a:r>
            <a:r>
              <a:rPr lang="en-US" sz="2000" dirty="0" smtClean="0"/>
              <a:t>The National Centre for State Courts, US</a:t>
            </a:r>
          </a:p>
          <a:p>
            <a:pPr lvl="1" eaLnBrk="1" hangingPunct="1">
              <a:lnSpc>
                <a:spcPct val="90000"/>
              </a:lnSpc>
            </a:pPr>
            <a:r>
              <a:rPr lang="en-US" dirty="0"/>
              <a:t>TEAM – </a:t>
            </a:r>
            <a:r>
              <a:rPr lang="en-US" sz="2000" dirty="0" smtClean="0"/>
              <a:t>Lawyers and Judges / Leadership training</a:t>
            </a:r>
          </a:p>
        </p:txBody>
      </p:sp>
      <p:sp>
        <p:nvSpPr>
          <p:cNvPr id="15364" name="Text Box 4"/>
          <p:cNvSpPr txBox="1">
            <a:spLocks noChangeArrowheads="1"/>
          </p:cNvSpPr>
          <p:nvPr/>
        </p:nvSpPr>
        <p:spPr bwMode="auto">
          <a:xfrm>
            <a:off x="1371600" y="6019800"/>
            <a:ext cx="6781800" cy="646331"/>
          </a:xfrm>
          <a:prstGeom prst="rect">
            <a:avLst/>
          </a:prstGeom>
          <a:noFill/>
          <a:ln w="9525">
            <a:noFill/>
            <a:miter lim="800000"/>
            <a:headEnd/>
            <a:tailEnd/>
          </a:ln>
        </p:spPr>
        <p:txBody>
          <a:bodyPr wrap="square">
            <a:spAutoFit/>
          </a:bodyPr>
          <a:lstStyle/>
          <a:p>
            <a:pPr>
              <a:spcBef>
                <a:spcPct val="50000"/>
              </a:spcBef>
            </a:pPr>
            <a:r>
              <a:rPr lang="en-US" sz="3600" dirty="0">
                <a:solidFill>
                  <a:srgbClr val="009900"/>
                </a:solidFill>
                <a:latin typeface="Book Antiqua" pitchFamily="18" charset="0"/>
              </a:rPr>
              <a:t>Think Globally …… Act Locally</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57200" y="274638"/>
            <a:ext cx="8229600" cy="792162"/>
          </a:xfrm>
        </p:spPr>
        <p:txBody>
          <a:bodyPr/>
          <a:lstStyle/>
          <a:p>
            <a:pPr eaLnBrk="1" hangingPunct="1">
              <a:defRPr/>
            </a:pPr>
            <a:r>
              <a:rPr lang="en-US" sz="4000" dirty="0" smtClean="0">
                <a:effectLst>
                  <a:outerShdw blurRad="38100" dist="38100" dir="2700000" algn="tl">
                    <a:srgbClr val="C0C0C0"/>
                  </a:outerShdw>
                </a:effectLst>
              </a:rPr>
              <a:t>WHAT IS CASE MANAGEMENT?</a:t>
            </a:r>
          </a:p>
        </p:txBody>
      </p:sp>
      <p:sp>
        <p:nvSpPr>
          <p:cNvPr id="16387" name="Rectangle 3"/>
          <p:cNvSpPr>
            <a:spLocks noGrp="1" noChangeArrowheads="1"/>
          </p:cNvSpPr>
          <p:nvPr>
            <p:ph type="body" idx="1"/>
          </p:nvPr>
        </p:nvSpPr>
        <p:spPr>
          <a:xfrm>
            <a:off x="457200" y="1447800"/>
            <a:ext cx="8229600" cy="3581400"/>
          </a:xfrm>
        </p:spPr>
        <p:txBody>
          <a:bodyPr/>
          <a:lstStyle/>
          <a:p>
            <a:pPr eaLnBrk="1" hangingPunct="1">
              <a:buFontTx/>
              <a:buNone/>
            </a:pPr>
            <a:r>
              <a:rPr lang="en-US" dirty="0" smtClean="0"/>
              <a:t>Practitioners and Judges becoming better at what they do – </a:t>
            </a:r>
            <a:r>
              <a:rPr lang="en-US" dirty="0" err="1" smtClean="0"/>
              <a:t>i</a:t>
            </a:r>
            <a:r>
              <a:rPr lang="en-US" dirty="0" smtClean="0"/>
              <a:t>. e.,</a:t>
            </a:r>
          </a:p>
          <a:p>
            <a:pPr eaLnBrk="1" hangingPunct="1">
              <a:buFontTx/>
              <a:buNone/>
            </a:pPr>
            <a:endParaRPr lang="en-US" sz="1200" dirty="0" smtClean="0"/>
          </a:p>
          <a:p>
            <a:pPr eaLnBrk="1" hangingPunct="1">
              <a:buFontTx/>
              <a:buNone/>
            </a:pPr>
            <a:r>
              <a:rPr lang="en-US" dirty="0" smtClean="0"/>
              <a:t>Achieving the same end with less resources and in less time. </a:t>
            </a:r>
          </a:p>
          <a:p>
            <a:pPr algn="r" eaLnBrk="1" hangingPunct="1">
              <a:buFontTx/>
              <a:buNone/>
            </a:pPr>
            <a:r>
              <a:rPr lang="en-US" dirty="0" smtClean="0"/>
              <a:t> - Lord Justice Woolf,</a:t>
            </a:r>
          </a:p>
          <a:p>
            <a:pPr algn="r" eaLnBrk="1" hangingPunct="1">
              <a:buFontTx/>
              <a:buNone/>
            </a:pPr>
            <a:r>
              <a:rPr lang="en-US" dirty="0" smtClean="0"/>
              <a:t>Master of the Rolls, UK</a:t>
            </a:r>
          </a:p>
        </p:txBody>
      </p:sp>
      <p:sp>
        <p:nvSpPr>
          <p:cNvPr id="16388" name="Text Box 4"/>
          <p:cNvSpPr txBox="1">
            <a:spLocks noChangeArrowheads="1"/>
          </p:cNvSpPr>
          <p:nvPr/>
        </p:nvSpPr>
        <p:spPr bwMode="auto">
          <a:xfrm>
            <a:off x="990600" y="5334000"/>
            <a:ext cx="7086600" cy="1160463"/>
          </a:xfrm>
          <a:prstGeom prst="rect">
            <a:avLst/>
          </a:prstGeom>
          <a:noFill/>
          <a:ln w="9525">
            <a:noFill/>
            <a:miter lim="800000"/>
            <a:headEnd/>
            <a:tailEnd/>
          </a:ln>
        </p:spPr>
        <p:txBody>
          <a:bodyPr>
            <a:spAutoFit/>
          </a:bodyPr>
          <a:lstStyle/>
          <a:p>
            <a:pPr>
              <a:spcBef>
                <a:spcPct val="50000"/>
              </a:spcBef>
            </a:pPr>
            <a:r>
              <a:rPr lang="en-US" sz="2800" b="1">
                <a:solidFill>
                  <a:srgbClr val="CC3300"/>
                </a:solidFill>
                <a:latin typeface="Century Gothic" pitchFamily="34" charset="0"/>
              </a:rPr>
              <a:t>To be a success  in any thing – </a:t>
            </a:r>
          </a:p>
          <a:p>
            <a:pPr>
              <a:spcBef>
                <a:spcPct val="50000"/>
              </a:spcBef>
            </a:pPr>
            <a:r>
              <a:rPr lang="en-US" sz="2800" b="1">
                <a:solidFill>
                  <a:srgbClr val="CC3300"/>
                </a:solidFill>
                <a:latin typeface="Century Gothic" pitchFamily="34" charset="0"/>
              </a:rPr>
              <a:t>Be Daring …… Be First …… Be Different</a:t>
            </a:r>
          </a:p>
        </p:txBody>
      </p:sp>
      <p:sp>
        <p:nvSpPr>
          <p:cNvPr id="5" name="Oval 4"/>
          <p:cNvSpPr/>
          <p:nvPr/>
        </p:nvSpPr>
        <p:spPr>
          <a:xfrm>
            <a:off x="762000" y="3886200"/>
            <a:ext cx="2819400" cy="1219200"/>
          </a:xfrm>
          <a:prstGeom prst="ellipse">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TextBox 5"/>
          <p:cNvSpPr txBox="1">
            <a:spLocks noChangeArrowheads="1"/>
          </p:cNvSpPr>
          <p:nvPr/>
        </p:nvSpPr>
        <p:spPr bwMode="auto">
          <a:xfrm>
            <a:off x="990600" y="4038600"/>
            <a:ext cx="2438400" cy="830263"/>
          </a:xfrm>
          <a:prstGeom prst="rect">
            <a:avLst/>
          </a:prstGeom>
          <a:noFill/>
          <a:ln w="9525">
            <a:noFill/>
            <a:miter lim="800000"/>
            <a:headEnd/>
            <a:tailEnd/>
          </a:ln>
        </p:spPr>
        <p:txBody>
          <a:bodyPr>
            <a:spAutoFit/>
          </a:bodyPr>
          <a:lstStyle/>
          <a:p>
            <a:pPr algn="ctr"/>
            <a:r>
              <a:rPr lang="en-US" sz="2400" dirty="0"/>
              <a:t>How to do </a:t>
            </a:r>
          </a:p>
          <a:p>
            <a:pPr algn="ctr"/>
            <a:r>
              <a:rPr lang="en-US" sz="2400" dirty="0"/>
              <a:t>MORE with less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16386"/>
                                        </p:tgtEl>
                                        <p:attrNameLst>
                                          <p:attrName>style.visibility</p:attrName>
                                        </p:attrNameLst>
                                      </p:cBhvr>
                                      <p:to>
                                        <p:strVal val="visible"/>
                                      </p:to>
                                    </p:set>
                                    <p:animEffect transition="in" filter="fade">
                                      <p:cBhvr>
                                        <p:cTn id="7" dur="1000"/>
                                        <p:tgtEl>
                                          <p:spTgt spid="16386"/>
                                        </p:tgtEl>
                                      </p:cBhvr>
                                    </p:animEffect>
                                    <p:anim calcmode="lin" valueType="num">
                                      <p:cBhvr>
                                        <p:cTn id="8" dur="1000" fill="hold"/>
                                        <p:tgtEl>
                                          <p:spTgt spid="16386"/>
                                        </p:tgtEl>
                                        <p:attrNameLst>
                                          <p:attrName>ppt_x</p:attrName>
                                        </p:attrNameLst>
                                      </p:cBhvr>
                                      <p:tavLst>
                                        <p:tav tm="0">
                                          <p:val>
                                            <p:strVal val="#ppt_x"/>
                                          </p:val>
                                        </p:tav>
                                        <p:tav tm="100000">
                                          <p:val>
                                            <p:strVal val="#ppt_x"/>
                                          </p:val>
                                        </p:tav>
                                      </p:tavLst>
                                    </p:anim>
                                    <p:anim calcmode="lin" valueType="num">
                                      <p:cBhvr>
                                        <p:cTn id="9" dur="1000" fill="hold"/>
                                        <p:tgtEl>
                                          <p:spTgt spid="1638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3" presetClass="entr" presetSubtype="10" fill="hold" grpId="0" nodeType="clickEffect">
                                  <p:stCondLst>
                                    <p:cond delay="0"/>
                                  </p:stCondLst>
                                  <p:childTnLst>
                                    <p:set>
                                      <p:cBhvr>
                                        <p:cTn id="13" dur="1" fill="hold">
                                          <p:stCondLst>
                                            <p:cond delay="0"/>
                                          </p:stCondLst>
                                        </p:cTn>
                                        <p:tgtEl>
                                          <p:spTgt spid="16387">
                                            <p:txEl>
                                              <p:pRg st="0" end="0"/>
                                            </p:txEl>
                                          </p:spTgt>
                                        </p:tgtEl>
                                        <p:attrNameLst>
                                          <p:attrName>style.visibility</p:attrName>
                                        </p:attrNameLst>
                                      </p:cBhvr>
                                      <p:to>
                                        <p:strVal val="visible"/>
                                      </p:to>
                                    </p:set>
                                    <p:animEffect transition="in" filter="blinds(horizontal)">
                                      <p:cBhvr>
                                        <p:cTn id="14" dur="500"/>
                                        <p:tgtEl>
                                          <p:spTgt spid="16387">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3" presetClass="entr" presetSubtype="10" fill="hold" grpId="0" nodeType="clickEffect">
                                  <p:stCondLst>
                                    <p:cond delay="0"/>
                                  </p:stCondLst>
                                  <p:childTnLst>
                                    <p:set>
                                      <p:cBhvr>
                                        <p:cTn id="18" dur="1" fill="hold">
                                          <p:stCondLst>
                                            <p:cond delay="0"/>
                                          </p:stCondLst>
                                        </p:cTn>
                                        <p:tgtEl>
                                          <p:spTgt spid="16387">
                                            <p:txEl>
                                              <p:pRg st="2" end="2"/>
                                            </p:txEl>
                                          </p:spTgt>
                                        </p:tgtEl>
                                        <p:attrNameLst>
                                          <p:attrName>style.visibility</p:attrName>
                                        </p:attrNameLst>
                                      </p:cBhvr>
                                      <p:to>
                                        <p:strVal val="visible"/>
                                      </p:to>
                                    </p:set>
                                    <p:animEffect transition="in" filter="blinds(horizontal)">
                                      <p:cBhvr>
                                        <p:cTn id="19" dur="500"/>
                                        <p:tgtEl>
                                          <p:spTgt spid="16387">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grpId="0" nodeType="clickEffect">
                                  <p:stCondLst>
                                    <p:cond delay="0"/>
                                  </p:stCondLst>
                                  <p:childTnLst>
                                    <p:set>
                                      <p:cBhvr>
                                        <p:cTn id="23" dur="1" fill="hold">
                                          <p:stCondLst>
                                            <p:cond delay="0"/>
                                          </p:stCondLst>
                                        </p:cTn>
                                        <p:tgtEl>
                                          <p:spTgt spid="16387">
                                            <p:txEl>
                                              <p:pRg st="3" end="3"/>
                                            </p:txEl>
                                          </p:spTgt>
                                        </p:tgtEl>
                                        <p:attrNameLst>
                                          <p:attrName>style.visibility</p:attrName>
                                        </p:attrNameLst>
                                      </p:cBhvr>
                                      <p:to>
                                        <p:strVal val="visible"/>
                                      </p:to>
                                    </p:set>
                                    <p:animEffect transition="in" filter="blinds(horizontal)">
                                      <p:cBhvr>
                                        <p:cTn id="24" dur="500"/>
                                        <p:tgtEl>
                                          <p:spTgt spid="16387">
                                            <p:txEl>
                                              <p:pRg st="3" end="3"/>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grpId="0" nodeType="clickEffect">
                                  <p:stCondLst>
                                    <p:cond delay="0"/>
                                  </p:stCondLst>
                                  <p:childTnLst>
                                    <p:set>
                                      <p:cBhvr>
                                        <p:cTn id="28" dur="1" fill="hold">
                                          <p:stCondLst>
                                            <p:cond delay="0"/>
                                          </p:stCondLst>
                                        </p:cTn>
                                        <p:tgtEl>
                                          <p:spTgt spid="16387">
                                            <p:txEl>
                                              <p:pRg st="4" end="4"/>
                                            </p:txEl>
                                          </p:spTgt>
                                        </p:tgtEl>
                                        <p:attrNameLst>
                                          <p:attrName>style.visibility</p:attrName>
                                        </p:attrNameLst>
                                      </p:cBhvr>
                                      <p:to>
                                        <p:strVal val="visible"/>
                                      </p:to>
                                    </p:set>
                                    <p:animEffect transition="in" filter="blinds(horizontal)">
                                      <p:cBhvr>
                                        <p:cTn id="29" dur="500"/>
                                        <p:tgtEl>
                                          <p:spTgt spid="16387">
                                            <p:txEl>
                                              <p:pRg st="4" end="4"/>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6" presetClass="entr" presetSubtype="16" fill="hold" grpId="0" nodeType="clickEffect">
                                  <p:stCondLst>
                                    <p:cond delay="0"/>
                                  </p:stCondLst>
                                  <p:childTnLst>
                                    <p:set>
                                      <p:cBhvr>
                                        <p:cTn id="33" dur="1" fill="hold">
                                          <p:stCondLst>
                                            <p:cond delay="0"/>
                                          </p:stCondLst>
                                        </p:cTn>
                                        <p:tgtEl>
                                          <p:spTgt spid="5"/>
                                        </p:tgtEl>
                                        <p:attrNameLst>
                                          <p:attrName>style.visibility</p:attrName>
                                        </p:attrNameLst>
                                      </p:cBhvr>
                                      <p:to>
                                        <p:strVal val="visible"/>
                                      </p:to>
                                    </p:set>
                                    <p:animEffect transition="in" filter="circle(in)">
                                      <p:cBhvr>
                                        <p:cTn id="34" dur="1000"/>
                                        <p:tgtEl>
                                          <p:spTgt spid="5"/>
                                        </p:tgtEl>
                                      </p:cBhvr>
                                    </p:animEffect>
                                  </p:childTnLst>
                                </p:cTn>
                              </p:par>
                            </p:childTnLst>
                          </p:cTn>
                        </p:par>
                      </p:childTnLst>
                    </p:cTn>
                  </p:par>
                  <p:par>
                    <p:cTn id="35" fill="hold">
                      <p:stCondLst>
                        <p:cond delay="indefinite"/>
                      </p:stCondLst>
                      <p:childTnLst>
                        <p:par>
                          <p:cTn id="36" fill="hold">
                            <p:stCondLst>
                              <p:cond delay="0"/>
                            </p:stCondLst>
                            <p:childTnLst>
                              <p:par>
                                <p:cTn id="37" presetID="6" presetClass="entr" presetSubtype="16" fill="hold" grpId="0" nodeType="clickEffect">
                                  <p:stCondLst>
                                    <p:cond delay="0"/>
                                  </p:stCondLst>
                                  <p:childTnLst>
                                    <p:set>
                                      <p:cBhvr>
                                        <p:cTn id="38" dur="1" fill="hold">
                                          <p:stCondLst>
                                            <p:cond delay="0"/>
                                          </p:stCondLst>
                                        </p:cTn>
                                        <p:tgtEl>
                                          <p:spTgt spid="6"/>
                                        </p:tgtEl>
                                        <p:attrNameLst>
                                          <p:attrName>style.visibility</p:attrName>
                                        </p:attrNameLst>
                                      </p:cBhvr>
                                      <p:to>
                                        <p:strVal val="visible"/>
                                      </p:to>
                                    </p:set>
                                    <p:animEffect transition="in" filter="circle(in)">
                                      <p:cBhvr>
                                        <p:cTn id="39" dur="1000"/>
                                        <p:tgtEl>
                                          <p:spTgt spid="6"/>
                                        </p:tgtEl>
                                      </p:cBhvr>
                                    </p:animEffect>
                                  </p:childTnLst>
                                </p:cTn>
                              </p:par>
                            </p:childTnLst>
                          </p:cTn>
                        </p:par>
                      </p:childTnLst>
                    </p:cTn>
                  </p:par>
                  <p:par>
                    <p:cTn id="40" fill="hold">
                      <p:stCondLst>
                        <p:cond delay="indefinite"/>
                      </p:stCondLst>
                      <p:childTnLst>
                        <p:par>
                          <p:cTn id="41" fill="hold">
                            <p:stCondLst>
                              <p:cond delay="0"/>
                            </p:stCondLst>
                            <p:childTnLst>
                              <p:par>
                                <p:cTn id="42" presetID="17" presetClass="entr" presetSubtype="10" fill="hold" grpId="0" nodeType="clickEffect">
                                  <p:stCondLst>
                                    <p:cond delay="0"/>
                                  </p:stCondLst>
                                  <p:childTnLst>
                                    <p:set>
                                      <p:cBhvr>
                                        <p:cTn id="43" dur="1" fill="hold">
                                          <p:stCondLst>
                                            <p:cond delay="0"/>
                                          </p:stCondLst>
                                        </p:cTn>
                                        <p:tgtEl>
                                          <p:spTgt spid="16388"/>
                                        </p:tgtEl>
                                        <p:attrNameLst>
                                          <p:attrName>style.visibility</p:attrName>
                                        </p:attrNameLst>
                                      </p:cBhvr>
                                      <p:to>
                                        <p:strVal val="visible"/>
                                      </p:to>
                                    </p:set>
                                    <p:anim calcmode="lin" valueType="num">
                                      <p:cBhvr>
                                        <p:cTn id="44" dur="500" fill="hold"/>
                                        <p:tgtEl>
                                          <p:spTgt spid="16388"/>
                                        </p:tgtEl>
                                        <p:attrNameLst>
                                          <p:attrName>ppt_w</p:attrName>
                                        </p:attrNameLst>
                                      </p:cBhvr>
                                      <p:tavLst>
                                        <p:tav tm="0">
                                          <p:val>
                                            <p:fltVal val="0"/>
                                          </p:val>
                                        </p:tav>
                                        <p:tav tm="100000">
                                          <p:val>
                                            <p:strVal val="#ppt_w"/>
                                          </p:val>
                                        </p:tav>
                                      </p:tavLst>
                                    </p:anim>
                                    <p:anim calcmode="lin" valueType="num">
                                      <p:cBhvr>
                                        <p:cTn id="45" dur="500" fill="hold"/>
                                        <p:tgtEl>
                                          <p:spTgt spid="16388"/>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p:bldP spid="16387" grpId="0" build="p"/>
      <p:bldP spid="16388" grpId="0"/>
      <p:bldP spid="5" grpId="0" animBg="1"/>
      <p:bldP spid="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defRPr/>
            </a:pPr>
            <a:r>
              <a:rPr lang="en-US" sz="4000" smtClean="0">
                <a:effectLst>
                  <a:outerShdw blurRad="38100" dist="38100" dir="2700000" algn="tl">
                    <a:srgbClr val="C0C0C0"/>
                  </a:outerShdw>
                </a:effectLst>
              </a:rPr>
              <a:t>CASE MANAGEMENT - for what?</a:t>
            </a:r>
          </a:p>
        </p:txBody>
      </p:sp>
      <p:sp>
        <p:nvSpPr>
          <p:cNvPr id="17411" name="Rectangle 3"/>
          <p:cNvSpPr>
            <a:spLocks noGrp="1" noChangeArrowheads="1"/>
          </p:cNvSpPr>
          <p:nvPr>
            <p:ph type="body" idx="1"/>
          </p:nvPr>
        </p:nvSpPr>
        <p:spPr>
          <a:xfrm>
            <a:off x="457200" y="1600200"/>
            <a:ext cx="8229600" cy="1981200"/>
          </a:xfrm>
        </p:spPr>
        <p:txBody>
          <a:bodyPr/>
          <a:lstStyle/>
          <a:p>
            <a:pPr eaLnBrk="1" hangingPunct="1"/>
            <a:r>
              <a:rPr lang="en-US" smtClean="0"/>
              <a:t>Improving efficiency</a:t>
            </a:r>
          </a:p>
          <a:p>
            <a:pPr eaLnBrk="1" hangingPunct="1"/>
            <a:r>
              <a:rPr lang="en-US" smtClean="0"/>
              <a:t>Reducing delays</a:t>
            </a:r>
          </a:p>
          <a:p>
            <a:pPr eaLnBrk="1" hangingPunct="1"/>
            <a:r>
              <a:rPr lang="en-US" smtClean="0"/>
              <a:t>Cutting costs</a:t>
            </a:r>
          </a:p>
        </p:txBody>
      </p:sp>
      <p:sp>
        <p:nvSpPr>
          <p:cNvPr id="17412" name="Text Box 4"/>
          <p:cNvSpPr txBox="1">
            <a:spLocks noChangeArrowheads="1"/>
          </p:cNvSpPr>
          <p:nvPr/>
        </p:nvSpPr>
        <p:spPr bwMode="auto">
          <a:xfrm>
            <a:off x="457200" y="3962400"/>
            <a:ext cx="8305800" cy="2441575"/>
          </a:xfrm>
          <a:prstGeom prst="rect">
            <a:avLst/>
          </a:prstGeom>
          <a:noFill/>
          <a:ln w="9525">
            <a:noFill/>
            <a:miter lim="800000"/>
            <a:headEnd/>
            <a:tailEnd/>
          </a:ln>
        </p:spPr>
        <p:txBody>
          <a:bodyPr>
            <a:spAutoFit/>
          </a:bodyPr>
          <a:lstStyle/>
          <a:p>
            <a:pPr>
              <a:spcBef>
                <a:spcPct val="50000"/>
              </a:spcBef>
            </a:pPr>
            <a:r>
              <a:rPr lang="en-US" sz="2800">
                <a:solidFill>
                  <a:srgbClr val="0000FF"/>
                </a:solidFill>
                <a:latin typeface="Book Antiqua" pitchFamily="18" charset="0"/>
              </a:rPr>
              <a:t>Judges who think they are too busy to manage cases are really too busy not to.  Indeed, the busiest Judges with the heaviest dockets are the ones most in need of sound case management practices. </a:t>
            </a:r>
          </a:p>
          <a:p>
            <a:pPr algn="r">
              <a:spcBef>
                <a:spcPct val="50000"/>
              </a:spcBef>
            </a:pPr>
            <a:r>
              <a:rPr lang="en-US" sz="2800">
                <a:solidFill>
                  <a:srgbClr val="0000FF"/>
                </a:solidFill>
                <a:latin typeface="Book Antiqua" pitchFamily="18" charset="0"/>
              </a:rPr>
              <a:t>- William Schwarzer</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Lord Woolf Report</a:t>
            </a:r>
            <a:endParaRPr lang="en-US" dirty="0"/>
          </a:p>
        </p:txBody>
      </p:sp>
      <p:sp>
        <p:nvSpPr>
          <p:cNvPr id="3" name="Content Placeholder 2"/>
          <p:cNvSpPr>
            <a:spLocks noGrp="1"/>
          </p:cNvSpPr>
          <p:nvPr>
            <p:ph idx="1"/>
          </p:nvPr>
        </p:nvSpPr>
        <p:spPr/>
        <p:txBody>
          <a:bodyPr/>
          <a:lstStyle/>
          <a:p>
            <a:pPr>
              <a:buNone/>
            </a:pPr>
            <a:r>
              <a:rPr lang="en-US" u="sng" dirty="0" smtClean="0"/>
              <a:t>Basic Features</a:t>
            </a:r>
          </a:p>
          <a:p>
            <a:r>
              <a:rPr lang="en-US" dirty="0" smtClean="0"/>
              <a:t>Procedural simplicity for expedition</a:t>
            </a:r>
          </a:p>
          <a:p>
            <a:r>
              <a:rPr lang="en-US" dirty="0" smtClean="0"/>
              <a:t>Control by Judges as soon as </a:t>
            </a:r>
            <a:r>
              <a:rPr lang="en-US" dirty="0" err="1" smtClean="0"/>
              <a:t>defence</a:t>
            </a:r>
            <a:r>
              <a:rPr lang="en-US" dirty="0" smtClean="0"/>
              <a:t> filed</a:t>
            </a:r>
          </a:p>
          <a:p>
            <a:pPr>
              <a:buNone/>
            </a:pPr>
            <a:r>
              <a:rPr lang="en-US" u="sng" dirty="0" smtClean="0"/>
              <a:t>Peculiar to England</a:t>
            </a:r>
          </a:p>
          <a:p>
            <a:r>
              <a:rPr lang="en-US" dirty="0" smtClean="0"/>
              <a:t>Costs </a:t>
            </a:r>
          </a:p>
          <a:p>
            <a:r>
              <a:rPr lang="en-US" dirty="0" smtClean="0"/>
              <a:t>Expert witnesses</a:t>
            </a:r>
          </a:p>
          <a:p>
            <a:r>
              <a:rPr lang="en-US" dirty="0" smtClean="0"/>
              <a:t>Unlimited Legal Aid</a:t>
            </a:r>
          </a:p>
          <a:p>
            <a:endParaRPr lang="en-US" dirty="0"/>
          </a:p>
        </p:txBody>
      </p:sp>
      <p:sp>
        <p:nvSpPr>
          <p:cNvPr id="4" name="Flowchart: Predefined Process 3"/>
          <p:cNvSpPr/>
          <p:nvPr/>
        </p:nvSpPr>
        <p:spPr>
          <a:xfrm>
            <a:off x="4953000" y="3886200"/>
            <a:ext cx="3962400" cy="2590800"/>
          </a:xfrm>
          <a:prstGeom prst="flowChartPredefinedProcess">
            <a:avLst/>
          </a:prstGeom>
          <a:ln>
            <a:solidFill>
              <a:schemeClr val="accent2">
                <a:lumMod val="75000"/>
              </a:schemeClr>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IN"/>
          </a:p>
        </p:txBody>
      </p:sp>
      <p:sp>
        <p:nvSpPr>
          <p:cNvPr id="5" name="TextBox 4"/>
          <p:cNvSpPr txBox="1"/>
          <p:nvPr/>
        </p:nvSpPr>
        <p:spPr>
          <a:xfrm>
            <a:off x="5410200" y="3955158"/>
            <a:ext cx="3048000" cy="2308324"/>
          </a:xfrm>
          <a:prstGeom prst="rect">
            <a:avLst/>
          </a:prstGeom>
          <a:noFill/>
        </p:spPr>
        <p:txBody>
          <a:bodyPr wrap="square" rtlCol="0">
            <a:spAutoFit/>
          </a:bodyPr>
          <a:lstStyle/>
          <a:p>
            <a:r>
              <a:rPr lang="en-IN" sz="3600" dirty="0" smtClean="0">
                <a:latin typeface="Eras Medium ITC" panose="020B0602030504020804" pitchFamily="34" charset="0"/>
              </a:rPr>
              <a:t>The best way out is always through. </a:t>
            </a:r>
          </a:p>
          <a:p>
            <a:r>
              <a:rPr lang="en-IN" sz="3600" dirty="0" smtClean="0">
                <a:latin typeface="Eras Medium ITC" panose="020B0602030504020804" pitchFamily="34" charset="0"/>
              </a:rPr>
              <a:t>– Robert Frost</a:t>
            </a:r>
            <a:endParaRPr lang="en-IN" sz="3600" dirty="0">
              <a:latin typeface="Eras Medium ITC" panose="020B0602030504020804"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38200"/>
          </a:xfrm>
        </p:spPr>
        <p:txBody>
          <a:bodyPr/>
          <a:lstStyle/>
          <a:p>
            <a:r>
              <a:rPr lang="en-US" dirty="0" smtClean="0"/>
              <a:t>Lord Woolf Report - Applicability</a:t>
            </a:r>
            <a:endParaRPr lang="en-US" dirty="0"/>
          </a:p>
        </p:txBody>
      </p:sp>
      <p:sp>
        <p:nvSpPr>
          <p:cNvPr id="3" name="Content Placeholder 2"/>
          <p:cNvSpPr>
            <a:spLocks noGrp="1"/>
          </p:cNvSpPr>
          <p:nvPr>
            <p:ph sz="half" idx="1"/>
          </p:nvPr>
        </p:nvSpPr>
        <p:spPr>
          <a:xfrm>
            <a:off x="469392" y="1219200"/>
            <a:ext cx="4038600" cy="4800600"/>
          </a:xfrm>
        </p:spPr>
        <p:txBody>
          <a:bodyPr>
            <a:normAutofit fontScale="77500" lnSpcReduction="20000"/>
          </a:bodyPr>
          <a:lstStyle/>
          <a:p>
            <a:pPr>
              <a:buNone/>
            </a:pPr>
            <a:r>
              <a:rPr lang="en-US" u="sng" dirty="0" smtClean="0"/>
              <a:t>England</a:t>
            </a:r>
          </a:p>
          <a:p>
            <a:r>
              <a:rPr lang="en-US" dirty="0" smtClean="0"/>
              <a:t>Simple Rules</a:t>
            </a:r>
          </a:p>
          <a:p>
            <a:r>
              <a:rPr lang="en-US" dirty="0" err="1" smtClean="0"/>
              <a:t>Defence</a:t>
            </a:r>
            <a:endParaRPr lang="en-US" dirty="0" smtClean="0"/>
          </a:p>
          <a:p>
            <a:r>
              <a:rPr lang="en-US" dirty="0" smtClean="0"/>
              <a:t>Exchanging Witness statements</a:t>
            </a:r>
          </a:p>
          <a:p>
            <a:r>
              <a:rPr lang="en-US" dirty="0" smtClean="0"/>
              <a:t>Small claims / Fast Track / Multi Track</a:t>
            </a:r>
          </a:p>
          <a:p>
            <a:r>
              <a:rPr lang="en-US" dirty="0" smtClean="0"/>
              <a:t>Specialist Judges</a:t>
            </a:r>
          </a:p>
          <a:p>
            <a:endParaRPr lang="en-US" dirty="0" smtClean="0"/>
          </a:p>
          <a:p>
            <a:r>
              <a:rPr lang="en-US" dirty="0" smtClean="0"/>
              <a:t>Fixed Fees either for one stage or as a whole</a:t>
            </a:r>
          </a:p>
          <a:p>
            <a:r>
              <a:rPr lang="en-US" dirty="0" smtClean="0"/>
              <a:t>ADR – A  M  C</a:t>
            </a:r>
          </a:p>
          <a:p>
            <a:r>
              <a:rPr lang="en-US" dirty="0" smtClean="0"/>
              <a:t>Capping of costs</a:t>
            </a:r>
            <a:endParaRPr lang="en-US" dirty="0"/>
          </a:p>
        </p:txBody>
      </p:sp>
      <p:sp>
        <p:nvSpPr>
          <p:cNvPr id="4" name="Content Placeholder 3"/>
          <p:cNvSpPr>
            <a:spLocks noGrp="1"/>
          </p:cNvSpPr>
          <p:nvPr>
            <p:ph sz="half" idx="2"/>
          </p:nvPr>
        </p:nvSpPr>
        <p:spPr>
          <a:xfrm>
            <a:off x="4788408" y="1219200"/>
            <a:ext cx="4191000" cy="4800600"/>
          </a:xfrm>
        </p:spPr>
        <p:txBody>
          <a:bodyPr>
            <a:normAutofit fontScale="77500" lnSpcReduction="20000"/>
          </a:bodyPr>
          <a:lstStyle/>
          <a:p>
            <a:pPr>
              <a:buNone/>
            </a:pPr>
            <a:r>
              <a:rPr lang="en-US" u="sng" dirty="0" smtClean="0"/>
              <a:t>India</a:t>
            </a:r>
          </a:p>
          <a:p>
            <a:r>
              <a:rPr lang="en-US" dirty="0" smtClean="0"/>
              <a:t>Amendment to CPC / HC Rules</a:t>
            </a:r>
          </a:p>
          <a:p>
            <a:r>
              <a:rPr lang="en-US" dirty="0" smtClean="0"/>
              <a:t>WS / Affidavit-in-Reply</a:t>
            </a:r>
          </a:p>
          <a:p>
            <a:r>
              <a:rPr lang="en-US" dirty="0" smtClean="0"/>
              <a:t>Affidavit of examination-in-Chief</a:t>
            </a:r>
          </a:p>
          <a:p>
            <a:r>
              <a:rPr lang="en-US" dirty="0" smtClean="0"/>
              <a:t>Summary suits / Fast Track / Others</a:t>
            </a:r>
          </a:p>
          <a:p>
            <a:r>
              <a:rPr lang="en-US" dirty="0" smtClean="0"/>
              <a:t>Civil / Criminal Judges</a:t>
            </a:r>
          </a:p>
          <a:p>
            <a:r>
              <a:rPr lang="en-US" dirty="0" smtClean="0"/>
              <a:t>Original / Appellate Sides</a:t>
            </a:r>
          </a:p>
          <a:p>
            <a:r>
              <a:rPr lang="en-US" dirty="0" smtClean="0"/>
              <a:t>Package Deal</a:t>
            </a:r>
          </a:p>
          <a:p>
            <a:endParaRPr lang="en-US" dirty="0" smtClean="0"/>
          </a:p>
          <a:p>
            <a:r>
              <a:rPr lang="en-US" dirty="0" smtClean="0"/>
              <a:t>ADR – A  M  C &amp; </a:t>
            </a:r>
            <a:r>
              <a:rPr lang="en-US" dirty="0" err="1" smtClean="0"/>
              <a:t>Lok</a:t>
            </a:r>
            <a:r>
              <a:rPr lang="en-US" dirty="0" smtClean="0"/>
              <a:t> </a:t>
            </a:r>
            <a:r>
              <a:rPr lang="en-US" dirty="0" err="1" smtClean="0"/>
              <a:t>Adalat</a:t>
            </a:r>
            <a:endParaRPr lang="en-US" dirty="0" smtClean="0"/>
          </a:p>
          <a:p>
            <a:r>
              <a:rPr lang="en-US" dirty="0" smtClean="0"/>
              <a:t>Imposing realistic costs</a:t>
            </a:r>
          </a:p>
          <a:p>
            <a:endParaRPr lang="en-US" dirty="0"/>
          </a:p>
        </p:txBody>
      </p:sp>
      <p:sp>
        <p:nvSpPr>
          <p:cNvPr id="5" name="TextBox 4"/>
          <p:cNvSpPr txBox="1"/>
          <p:nvPr/>
        </p:nvSpPr>
        <p:spPr>
          <a:xfrm>
            <a:off x="475488" y="5626120"/>
            <a:ext cx="5455920" cy="1200329"/>
          </a:xfrm>
          <a:prstGeom prst="rect">
            <a:avLst/>
          </a:prstGeom>
          <a:noFill/>
        </p:spPr>
        <p:txBody>
          <a:bodyPr wrap="square" rtlCol="0">
            <a:spAutoFit/>
          </a:bodyPr>
          <a:lstStyle/>
          <a:p>
            <a:r>
              <a:rPr lang="en-IN" sz="2400" dirty="0" smtClean="0">
                <a:solidFill>
                  <a:srgbClr val="D0009A"/>
                </a:solidFill>
                <a:latin typeface="Bodoni MT Black" panose="02070A03080606020203" pitchFamily="18" charset="0"/>
              </a:rPr>
              <a:t>If there is a path, I’ll find it;</a:t>
            </a:r>
          </a:p>
          <a:p>
            <a:r>
              <a:rPr lang="en-IN" sz="2400" dirty="0" smtClean="0">
                <a:solidFill>
                  <a:srgbClr val="D0009A"/>
                </a:solidFill>
                <a:latin typeface="Bodoni MT Black" panose="02070A03080606020203" pitchFamily="18" charset="0"/>
              </a:rPr>
              <a:t>If there is no path, I’ll make it. </a:t>
            </a:r>
          </a:p>
          <a:p>
            <a:r>
              <a:rPr lang="en-IN" sz="2400" dirty="0">
                <a:solidFill>
                  <a:srgbClr val="D0009A"/>
                </a:solidFill>
                <a:latin typeface="Bodoni MT Black" panose="02070A03080606020203" pitchFamily="18" charset="0"/>
              </a:rPr>
              <a:t> </a:t>
            </a:r>
            <a:r>
              <a:rPr lang="en-IN" sz="2400" dirty="0" smtClean="0">
                <a:solidFill>
                  <a:srgbClr val="D0009A"/>
                </a:solidFill>
                <a:latin typeface="Bodoni MT Black" panose="02070A03080606020203" pitchFamily="18" charset="0"/>
              </a:rPr>
              <a:t>                             - Alexander</a:t>
            </a:r>
            <a:endParaRPr lang="en-IN" sz="2400" dirty="0">
              <a:solidFill>
                <a:srgbClr val="D0009A"/>
              </a:solidFill>
              <a:latin typeface="Bodoni MT Black" panose="02070A03080606020203" pitchFamily="18" charset="0"/>
            </a:endParaRPr>
          </a:p>
        </p:txBody>
      </p:sp>
      <p:pic>
        <p:nvPicPr>
          <p:cNvPr id="6" name="Picture 4" descr="MCj02955610000[1]"/>
          <p:cNvPicPr>
            <a:picLocks noChangeAspect="1" noChangeArrowheads="1"/>
          </p:cNvPicPr>
          <p:nvPr/>
        </p:nvPicPr>
        <p:blipFill>
          <a:blip r:embed="rId2" cstate="print"/>
          <a:srcRect/>
          <a:stretch>
            <a:fillRect/>
          </a:stretch>
        </p:blipFill>
        <p:spPr bwMode="auto">
          <a:xfrm>
            <a:off x="5931408" y="5557995"/>
            <a:ext cx="3048000" cy="1336581"/>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IN" sz="6000" dirty="0" smtClean="0">
                <a:solidFill>
                  <a:srgbClr val="D0009A"/>
                </a:solidFill>
                <a:latin typeface="Footlight MT Light" panose="0204060206030A020304" pitchFamily="18" charset="0"/>
              </a:rPr>
              <a:t>CASE MANAGEMENT</a:t>
            </a:r>
            <a:endParaRPr lang="en-IN" sz="6000" dirty="0">
              <a:solidFill>
                <a:srgbClr val="D0009A"/>
              </a:solidFill>
              <a:latin typeface="Footlight MT Light" panose="0204060206030A020304" pitchFamily="18" charset="0"/>
            </a:endParaRPr>
          </a:p>
        </p:txBody>
      </p:sp>
    </p:spTree>
    <p:extLst>
      <p:ext uri="{BB962C8B-B14F-4D97-AF65-F5344CB8AC3E}">
        <p14:creationId xmlns:p14="http://schemas.microsoft.com/office/powerpoint/2010/main" val="29483988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5" descr="quote1"/>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effectLst>
                  <a:outerShdw blurRad="38100" dist="38100" dir="2700000" algn="tl">
                    <a:srgbClr val="C0C0C0"/>
                  </a:outerShdw>
                </a:effectLst>
              </a:rPr>
              <a:t>Ambit of Case Management</a:t>
            </a:r>
            <a:endParaRPr lang="en-US" sz="4000" dirty="0">
              <a:effectLst>
                <a:outerShdw blurRad="38100" dist="38100" dir="2700000" algn="tl">
                  <a:srgbClr val="C0C0C0"/>
                </a:outerShdw>
              </a:effectLst>
            </a:endParaRPr>
          </a:p>
        </p:txBody>
      </p:sp>
      <p:sp>
        <p:nvSpPr>
          <p:cNvPr id="3" name="Content Placeholder 2"/>
          <p:cNvSpPr>
            <a:spLocks noGrp="1"/>
          </p:cNvSpPr>
          <p:nvPr>
            <p:ph idx="1"/>
          </p:nvPr>
        </p:nvSpPr>
        <p:spPr>
          <a:xfrm>
            <a:off x="762000" y="1752600"/>
            <a:ext cx="2667000" cy="2362200"/>
          </a:xfrm>
        </p:spPr>
        <p:txBody>
          <a:bodyPr>
            <a:normAutofit/>
          </a:bodyPr>
          <a:lstStyle/>
          <a:p>
            <a:r>
              <a:rPr lang="en-US" dirty="0" smtClean="0"/>
              <a:t>Procedural</a:t>
            </a:r>
          </a:p>
          <a:p>
            <a:pPr lvl="1">
              <a:buNone/>
            </a:pPr>
            <a:endParaRPr lang="en-US" dirty="0" smtClean="0">
              <a:latin typeface="Baskerville Old Face" pitchFamily="18" charset="0"/>
            </a:endParaRPr>
          </a:p>
          <a:p>
            <a:endParaRPr lang="en-US" dirty="0" smtClean="0">
              <a:latin typeface="Baskerville Old Face" pitchFamily="18" charset="0"/>
            </a:endParaRPr>
          </a:p>
          <a:p>
            <a:r>
              <a:rPr lang="en-US" dirty="0" smtClean="0"/>
              <a:t>Substantive</a:t>
            </a:r>
          </a:p>
          <a:p>
            <a:endParaRPr lang="en-US" dirty="0">
              <a:latin typeface="Baskerville Old Face" pitchFamily="18" charset="0"/>
            </a:endParaRPr>
          </a:p>
        </p:txBody>
      </p:sp>
      <p:sp>
        <p:nvSpPr>
          <p:cNvPr id="7" name="Right Arrow 6"/>
          <p:cNvSpPr/>
          <p:nvPr/>
        </p:nvSpPr>
        <p:spPr>
          <a:xfrm rot="819323">
            <a:off x="3200400" y="1981200"/>
            <a:ext cx="2438400" cy="381000"/>
          </a:xfrm>
          <a:prstGeom prst="right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ight Arrow 7"/>
          <p:cNvSpPr/>
          <p:nvPr/>
        </p:nvSpPr>
        <p:spPr>
          <a:xfrm rot="20250495">
            <a:off x="3280373" y="3234877"/>
            <a:ext cx="2438400" cy="381000"/>
          </a:xfrm>
          <a:prstGeom prst="right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5867400" y="2133600"/>
            <a:ext cx="2743200" cy="1231106"/>
          </a:xfrm>
          <a:prstGeom prst="rect">
            <a:avLst/>
          </a:prstGeom>
          <a:noFill/>
        </p:spPr>
        <p:txBody>
          <a:bodyPr wrap="square" rtlCol="0">
            <a:spAutoFit/>
          </a:bodyPr>
          <a:lstStyle/>
          <a:p>
            <a:r>
              <a:rPr lang="en-US" sz="3200" dirty="0" smtClean="0"/>
              <a:t>Infrastructure</a:t>
            </a:r>
          </a:p>
          <a:p>
            <a:endParaRPr lang="en-US" sz="1000" dirty="0" smtClean="0">
              <a:latin typeface="Baskerville Old Face" pitchFamily="18" charset="0"/>
            </a:endParaRPr>
          </a:p>
          <a:p>
            <a:r>
              <a:rPr lang="en-US" sz="3200" dirty="0" smtClean="0"/>
              <a:t>Sensitivity</a:t>
            </a:r>
            <a:endParaRPr lang="en-US" sz="3200" dirty="0"/>
          </a:p>
        </p:txBody>
      </p:sp>
      <p:sp>
        <p:nvSpPr>
          <p:cNvPr id="10" name="TextBox 9"/>
          <p:cNvSpPr txBox="1"/>
          <p:nvPr/>
        </p:nvSpPr>
        <p:spPr>
          <a:xfrm rot="20439863">
            <a:off x="3396188" y="2677411"/>
            <a:ext cx="1532872" cy="523220"/>
          </a:xfrm>
          <a:prstGeom prst="rect">
            <a:avLst/>
          </a:prstGeom>
          <a:noFill/>
        </p:spPr>
        <p:txBody>
          <a:bodyPr wrap="square" rtlCol="0">
            <a:spAutoFit/>
          </a:bodyPr>
          <a:lstStyle/>
          <a:p>
            <a:r>
              <a:rPr lang="en-US" sz="2800" i="1" dirty="0" smtClean="0">
                <a:latin typeface="Baskerville Old Face" pitchFamily="18" charset="0"/>
              </a:rPr>
              <a:t>requiring</a:t>
            </a:r>
            <a:endParaRPr lang="en-US" sz="2800" i="1" dirty="0">
              <a:latin typeface="Baskerville Old Face" pitchFamily="18" charset="0"/>
            </a:endParaRPr>
          </a:p>
        </p:txBody>
      </p:sp>
      <p:sp>
        <p:nvSpPr>
          <p:cNvPr id="12" name="Flowchart: Delay 11"/>
          <p:cNvSpPr/>
          <p:nvPr/>
        </p:nvSpPr>
        <p:spPr>
          <a:xfrm rot="16200000">
            <a:off x="3771900" y="2705100"/>
            <a:ext cx="2438400" cy="5105400"/>
          </a:xfrm>
          <a:prstGeom prst="flowChartDelay">
            <a:avLst/>
          </a:prstGeom>
          <a:solidFill>
            <a:schemeClr val="accent6">
              <a:lumMod val="40000"/>
              <a:lumOff val="6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2590800" y="5029200"/>
            <a:ext cx="4876800" cy="954107"/>
          </a:xfrm>
          <a:prstGeom prst="rect">
            <a:avLst/>
          </a:prstGeom>
          <a:noFill/>
        </p:spPr>
        <p:txBody>
          <a:bodyPr wrap="square" rtlCol="0">
            <a:spAutoFit/>
          </a:bodyPr>
          <a:lstStyle/>
          <a:p>
            <a:r>
              <a:rPr lang="en-US" sz="2800" dirty="0" smtClean="0">
                <a:latin typeface="Baskerville Old Face" pitchFamily="18" charset="0"/>
              </a:rPr>
              <a:t>Human mind is like a parachute;</a:t>
            </a:r>
          </a:p>
          <a:p>
            <a:r>
              <a:rPr lang="en-US" sz="2800" dirty="0" smtClean="0">
                <a:latin typeface="Baskerville Old Face" pitchFamily="18" charset="0"/>
              </a:rPr>
              <a:t>It works only when it is open</a:t>
            </a:r>
            <a:endParaRPr lang="en-US" sz="2800" dirty="0">
              <a:latin typeface="Baskerville Old Face"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defRPr/>
            </a:pPr>
            <a:r>
              <a:rPr lang="en-US" sz="3800" smtClean="0">
                <a:effectLst>
                  <a:outerShdw blurRad="38100" dist="38100" dir="2700000" algn="tl">
                    <a:srgbClr val="C0C0C0"/>
                  </a:outerShdw>
                </a:effectLst>
              </a:rPr>
              <a:t>STAGES OF CASE MANAGEMENT</a:t>
            </a:r>
          </a:p>
        </p:txBody>
      </p:sp>
      <p:sp>
        <p:nvSpPr>
          <p:cNvPr id="18435" name="Rectangle 3"/>
          <p:cNvSpPr>
            <a:spLocks noGrp="1" noChangeArrowheads="1"/>
          </p:cNvSpPr>
          <p:nvPr>
            <p:ph type="body" idx="1"/>
          </p:nvPr>
        </p:nvSpPr>
        <p:spPr>
          <a:xfrm>
            <a:off x="1295400" y="1439133"/>
            <a:ext cx="7162800" cy="3657600"/>
          </a:xfrm>
        </p:spPr>
        <p:txBody>
          <a:bodyPr>
            <a:normAutofit/>
          </a:bodyPr>
          <a:lstStyle/>
          <a:p>
            <a:pPr eaLnBrk="1" hangingPunct="1">
              <a:lnSpc>
                <a:spcPct val="90000"/>
              </a:lnSpc>
              <a:buSzPct val="75000"/>
              <a:buFont typeface="Wingdings" pitchFamily="2" charset="2"/>
              <a:buChar char="Ø"/>
            </a:pPr>
            <a:r>
              <a:rPr lang="en-US" dirty="0" smtClean="0"/>
              <a:t>Service </a:t>
            </a:r>
            <a:endParaRPr lang="en-US" sz="2400" dirty="0" smtClean="0"/>
          </a:p>
          <a:p>
            <a:pPr eaLnBrk="1" hangingPunct="1">
              <a:lnSpc>
                <a:spcPct val="90000"/>
              </a:lnSpc>
              <a:buSzPct val="75000"/>
              <a:buFont typeface="Wingdings" pitchFamily="2" charset="2"/>
              <a:buChar char="Ø"/>
            </a:pPr>
            <a:r>
              <a:rPr lang="en-US" dirty="0" smtClean="0"/>
              <a:t>Interim Applications </a:t>
            </a:r>
            <a:endParaRPr lang="en-US" sz="2400" dirty="0" smtClean="0"/>
          </a:p>
          <a:p>
            <a:pPr eaLnBrk="1" hangingPunct="1">
              <a:lnSpc>
                <a:spcPct val="90000"/>
              </a:lnSpc>
              <a:buSzPct val="75000"/>
              <a:buFont typeface="Wingdings" pitchFamily="2" charset="2"/>
              <a:buChar char="Ø"/>
            </a:pPr>
            <a:r>
              <a:rPr lang="en-US" dirty="0" smtClean="0"/>
              <a:t>Ad-Interim relief </a:t>
            </a:r>
            <a:endParaRPr lang="en-US" sz="2400" dirty="0" smtClean="0"/>
          </a:p>
          <a:p>
            <a:pPr eaLnBrk="1" hangingPunct="1">
              <a:lnSpc>
                <a:spcPct val="90000"/>
              </a:lnSpc>
              <a:buSzPct val="75000"/>
              <a:buFont typeface="Wingdings" pitchFamily="2" charset="2"/>
              <a:buChar char="Ø"/>
            </a:pPr>
            <a:r>
              <a:rPr lang="en-US" dirty="0" smtClean="0"/>
              <a:t>Salutary provisions </a:t>
            </a:r>
            <a:r>
              <a:rPr lang="en-US" sz="2400" dirty="0" smtClean="0"/>
              <a:t>(O7/R11, O10/R1, O12/R6, O13/R1(3), O14/R2, O15/R1&amp;3, O18/R1)</a:t>
            </a:r>
          </a:p>
          <a:p>
            <a:pPr eaLnBrk="1" hangingPunct="1">
              <a:lnSpc>
                <a:spcPct val="90000"/>
              </a:lnSpc>
              <a:buSzPct val="75000"/>
              <a:buFont typeface="Wingdings" pitchFamily="2" charset="2"/>
              <a:buChar char="Ø"/>
            </a:pPr>
            <a:r>
              <a:rPr lang="en-US" dirty="0" smtClean="0"/>
              <a:t>Court Commissioners </a:t>
            </a:r>
            <a:endParaRPr lang="en-US" sz="2400" dirty="0" smtClean="0"/>
          </a:p>
          <a:p>
            <a:pPr eaLnBrk="1" hangingPunct="1">
              <a:lnSpc>
                <a:spcPct val="90000"/>
              </a:lnSpc>
              <a:buSzPct val="75000"/>
              <a:buFont typeface="Wingdings" pitchFamily="2" charset="2"/>
              <a:buChar char="Ø"/>
            </a:pPr>
            <a:r>
              <a:rPr lang="en-US" dirty="0" smtClean="0"/>
              <a:t>Oral applications</a:t>
            </a:r>
          </a:p>
        </p:txBody>
      </p:sp>
      <p:sp>
        <p:nvSpPr>
          <p:cNvPr id="3" name="TextBox 2"/>
          <p:cNvSpPr txBox="1"/>
          <p:nvPr/>
        </p:nvSpPr>
        <p:spPr>
          <a:xfrm>
            <a:off x="800100" y="5181600"/>
            <a:ext cx="7543800" cy="1384995"/>
          </a:xfrm>
          <a:prstGeom prst="rect">
            <a:avLst/>
          </a:prstGeom>
          <a:solidFill>
            <a:schemeClr val="tx2">
              <a:lumMod val="20000"/>
              <a:lumOff val="80000"/>
            </a:schemeClr>
          </a:solidFill>
          <a:ln>
            <a:solidFill>
              <a:schemeClr val="tx1"/>
            </a:solidFill>
          </a:ln>
        </p:spPr>
        <p:txBody>
          <a:bodyPr wrap="square" rtlCol="0">
            <a:spAutoFit/>
          </a:bodyPr>
          <a:lstStyle/>
          <a:p>
            <a:r>
              <a:rPr lang="en-IN" sz="2800" dirty="0" smtClean="0">
                <a:latin typeface="Footlight MT Light" panose="0204060206030A020304" pitchFamily="18" charset="0"/>
              </a:rPr>
              <a:t>Most geniuses prosper not by deconstructing intricate complexities, </a:t>
            </a:r>
          </a:p>
          <a:p>
            <a:r>
              <a:rPr lang="en-IN" sz="2800" dirty="0" smtClean="0">
                <a:latin typeface="Footlight MT Light" panose="0204060206030A020304" pitchFamily="18" charset="0"/>
              </a:rPr>
              <a:t>but by exploiting unrecognized simplicities.</a:t>
            </a:r>
            <a:endParaRPr lang="en-IN" sz="2800" dirty="0">
              <a:latin typeface="Footlight MT Light" panose="0204060206030A020304"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normAutofit fontScale="90000"/>
          </a:bodyPr>
          <a:lstStyle/>
          <a:p>
            <a:pPr eaLnBrk="1" hangingPunct="1">
              <a:defRPr/>
            </a:pPr>
            <a:r>
              <a:rPr lang="en-US" sz="3800" smtClean="0">
                <a:effectLst>
                  <a:outerShdw blurRad="38100" dist="38100" dir="2700000" algn="tl">
                    <a:srgbClr val="C0C0C0"/>
                  </a:outerShdw>
                </a:effectLst>
              </a:rPr>
              <a:t>STAGES OF CASE MANAGEMENT (Contd…)</a:t>
            </a:r>
          </a:p>
        </p:txBody>
      </p:sp>
      <p:sp>
        <p:nvSpPr>
          <p:cNvPr id="19459" name="Rectangle 3"/>
          <p:cNvSpPr>
            <a:spLocks noGrp="1" noChangeArrowheads="1"/>
          </p:cNvSpPr>
          <p:nvPr>
            <p:ph type="body" idx="1"/>
          </p:nvPr>
        </p:nvSpPr>
        <p:spPr>
          <a:xfrm>
            <a:off x="723900" y="1600200"/>
            <a:ext cx="7239000" cy="4800600"/>
          </a:xfrm>
        </p:spPr>
        <p:txBody>
          <a:bodyPr/>
          <a:lstStyle/>
          <a:p>
            <a:pPr eaLnBrk="1" hangingPunct="1">
              <a:buSzPct val="75000"/>
              <a:buFont typeface="Wingdings" pitchFamily="2" charset="2"/>
              <a:buChar char="Ø"/>
            </a:pPr>
            <a:r>
              <a:rPr lang="en-US" dirty="0" smtClean="0"/>
              <a:t>Written Statement</a:t>
            </a:r>
          </a:p>
          <a:p>
            <a:pPr eaLnBrk="1" hangingPunct="1">
              <a:buSzPct val="75000"/>
              <a:buFont typeface="Wingdings" pitchFamily="2" charset="2"/>
              <a:buChar char="Ø"/>
            </a:pPr>
            <a:r>
              <a:rPr lang="en-US" dirty="0" smtClean="0"/>
              <a:t>Original documents </a:t>
            </a:r>
          </a:p>
          <a:p>
            <a:pPr eaLnBrk="1" hangingPunct="1">
              <a:buSzPct val="75000"/>
              <a:buFont typeface="Wingdings" pitchFamily="2" charset="2"/>
              <a:buChar char="Ø"/>
            </a:pPr>
            <a:r>
              <a:rPr lang="en-US" dirty="0" smtClean="0"/>
              <a:t>Preliminary Decree</a:t>
            </a:r>
          </a:p>
          <a:p>
            <a:pPr eaLnBrk="1" hangingPunct="1">
              <a:buSzPct val="75000"/>
              <a:buFont typeface="Wingdings" pitchFamily="2" charset="2"/>
              <a:buChar char="Ø"/>
            </a:pPr>
            <a:r>
              <a:rPr lang="en-US" dirty="0" smtClean="0"/>
              <a:t>Issues</a:t>
            </a:r>
          </a:p>
          <a:p>
            <a:pPr eaLnBrk="1" hangingPunct="1">
              <a:buSzPct val="75000"/>
              <a:buFont typeface="Wingdings" pitchFamily="2" charset="2"/>
              <a:buChar char="Ø"/>
            </a:pPr>
            <a:r>
              <a:rPr lang="en-US" dirty="0" smtClean="0"/>
              <a:t>Admissions </a:t>
            </a:r>
          </a:p>
          <a:p>
            <a:pPr eaLnBrk="1" hangingPunct="1">
              <a:buSzPct val="75000"/>
              <a:buFont typeface="Wingdings" pitchFamily="2" charset="2"/>
              <a:buChar char="Ø"/>
            </a:pPr>
            <a:r>
              <a:rPr lang="en-US" dirty="0" smtClean="0"/>
              <a:t>Evidence</a:t>
            </a:r>
          </a:p>
          <a:p>
            <a:pPr eaLnBrk="1" hangingPunct="1">
              <a:buSzPct val="75000"/>
              <a:buFont typeface="Wingdings" pitchFamily="2" charset="2"/>
              <a:buChar char="Ø"/>
            </a:pPr>
            <a:r>
              <a:rPr lang="en-US" dirty="0" smtClean="0"/>
              <a:t>Compilation</a:t>
            </a:r>
          </a:p>
        </p:txBody>
      </p:sp>
      <p:sp>
        <p:nvSpPr>
          <p:cNvPr id="2" name="Rounded Rectangular Callout 1"/>
          <p:cNvSpPr/>
          <p:nvPr/>
        </p:nvSpPr>
        <p:spPr>
          <a:xfrm>
            <a:off x="3266418" y="3493008"/>
            <a:ext cx="5715000" cy="2895600"/>
          </a:xfrm>
          <a:prstGeom prst="wedgeRoundRectCallout">
            <a:avLst/>
          </a:prstGeom>
          <a:solidFill>
            <a:schemeClr val="bg2">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3" name="TextBox 2"/>
          <p:cNvSpPr txBox="1"/>
          <p:nvPr/>
        </p:nvSpPr>
        <p:spPr>
          <a:xfrm rot="20770707">
            <a:off x="3294336" y="4353746"/>
            <a:ext cx="5943600" cy="954107"/>
          </a:xfrm>
          <a:prstGeom prst="rect">
            <a:avLst/>
          </a:prstGeom>
          <a:noFill/>
        </p:spPr>
        <p:txBody>
          <a:bodyPr wrap="square" rtlCol="0">
            <a:spAutoFit/>
          </a:bodyPr>
          <a:lstStyle/>
          <a:p>
            <a:r>
              <a:rPr lang="en-IN" sz="2800" dirty="0" smtClean="0">
                <a:latin typeface="Nirmala UI" panose="020B0502040204020203" pitchFamily="34" charset="0"/>
                <a:cs typeface="Nirmala UI" panose="020B0502040204020203" pitchFamily="34" charset="0"/>
              </a:rPr>
              <a:t>Get not only the best from the best,</a:t>
            </a:r>
          </a:p>
          <a:p>
            <a:r>
              <a:rPr lang="en-IN" sz="2800" dirty="0" smtClean="0">
                <a:latin typeface="Nirmala UI" panose="020B0502040204020203" pitchFamily="34" charset="0"/>
                <a:cs typeface="Nirmala UI" panose="020B0502040204020203" pitchFamily="34" charset="0"/>
              </a:rPr>
              <a:t>But the most from the least.</a:t>
            </a:r>
            <a:endParaRPr lang="en-IN" sz="2800" dirty="0">
              <a:latin typeface="Nirmala UI" panose="020B0502040204020203" pitchFamily="34" charset="0"/>
              <a:cs typeface="Nirmala UI" panose="020B0502040204020203" pitchFamily="3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normAutofit fontScale="90000"/>
          </a:bodyPr>
          <a:lstStyle/>
          <a:p>
            <a:pPr eaLnBrk="1" hangingPunct="1">
              <a:defRPr/>
            </a:pPr>
            <a:r>
              <a:rPr lang="en-US" sz="3800" smtClean="0">
                <a:effectLst>
                  <a:outerShdw blurRad="38100" dist="38100" dir="2700000" algn="tl">
                    <a:srgbClr val="C0C0C0"/>
                  </a:outerShdw>
                </a:effectLst>
              </a:rPr>
              <a:t>STAGES OF CASE MANAGEMENT (Contd…)</a:t>
            </a:r>
          </a:p>
        </p:txBody>
      </p:sp>
      <p:sp>
        <p:nvSpPr>
          <p:cNvPr id="20483" name="Rectangle 3"/>
          <p:cNvSpPr>
            <a:spLocks noGrp="1" noChangeArrowheads="1"/>
          </p:cNvSpPr>
          <p:nvPr>
            <p:ph type="body" idx="1"/>
          </p:nvPr>
        </p:nvSpPr>
        <p:spPr>
          <a:xfrm>
            <a:off x="1447800" y="1600200"/>
            <a:ext cx="7239000" cy="3581400"/>
          </a:xfrm>
        </p:spPr>
        <p:txBody>
          <a:bodyPr>
            <a:normAutofit fontScale="92500" lnSpcReduction="10000"/>
          </a:bodyPr>
          <a:lstStyle/>
          <a:p>
            <a:pPr eaLnBrk="1" hangingPunct="1">
              <a:buSzPct val="75000"/>
              <a:buFont typeface="Wingdings" pitchFamily="2" charset="2"/>
              <a:buChar char="Ø"/>
            </a:pPr>
            <a:r>
              <a:rPr lang="en-US" dirty="0" smtClean="0"/>
              <a:t>Arguments</a:t>
            </a:r>
          </a:p>
          <a:p>
            <a:pPr eaLnBrk="1" hangingPunct="1">
              <a:buSzPct val="75000"/>
              <a:buFont typeface="Wingdings" pitchFamily="2" charset="2"/>
              <a:buChar char="Ø"/>
            </a:pPr>
            <a:r>
              <a:rPr lang="en-US" dirty="0" smtClean="0"/>
              <a:t>Precedents </a:t>
            </a:r>
            <a:r>
              <a:rPr lang="en-US" sz="2600" dirty="0" smtClean="0"/>
              <a:t>(settled principles of law)</a:t>
            </a:r>
          </a:p>
          <a:p>
            <a:pPr eaLnBrk="1" hangingPunct="1">
              <a:buSzPct val="75000"/>
              <a:buFont typeface="Wingdings" pitchFamily="2" charset="2"/>
              <a:buChar char="Ø"/>
            </a:pPr>
            <a:r>
              <a:rPr lang="en-US" dirty="0" smtClean="0"/>
              <a:t>Judgment</a:t>
            </a:r>
          </a:p>
          <a:p>
            <a:pPr eaLnBrk="1" hangingPunct="1">
              <a:buSzPct val="75000"/>
              <a:buFont typeface="Wingdings" pitchFamily="2" charset="2"/>
              <a:buChar char="Ø"/>
            </a:pPr>
            <a:r>
              <a:rPr lang="en-US" dirty="0" smtClean="0"/>
              <a:t>Judgment on Arguments </a:t>
            </a:r>
            <a:r>
              <a:rPr lang="en-US" sz="2600" dirty="0" smtClean="0"/>
              <a:t>(Summary Judgment) </a:t>
            </a:r>
          </a:p>
          <a:p>
            <a:pPr eaLnBrk="1" hangingPunct="1">
              <a:buSzPct val="75000"/>
              <a:buFont typeface="Wingdings" pitchFamily="2" charset="2"/>
              <a:buChar char="Ø"/>
            </a:pPr>
            <a:r>
              <a:rPr lang="en-US" dirty="0" smtClean="0"/>
              <a:t>Costs </a:t>
            </a:r>
          </a:p>
          <a:p>
            <a:pPr eaLnBrk="1" hangingPunct="1">
              <a:buSzPct val="75000"/>
              <a:buFont typeface="Wingdings" pitchFamily="2" charset="2"/>
              <a:buChar char="Ø"/>
            </a:pPr>
            <a:r>
              <a:rPr lang="en-US" dirty="0" smtClean="0"/>
              <a:t>ADR</a:t>
            </a:r>
          </a:p>
          <a:p>
            <a:pPr eaLnBrk="1" hangingPunct="1">
              <a:buSzPct val="75000"/>
              <a:buFont typeface="Wingdings" pitchFamily="2" charset="2"/>
              <a:buChar char="Ø"/>
            </a:pPr>
            <a:r>
              <a:rPr lang="en-US" dirty="0" smtClean="0"/>
              <a:t>Summary Suits </a:t>
            </a:r>
            <a:r>
              <a:rPr lang="en-US" sz="2600" dirty="0" smtClean="0"/>
              <a:t>(Small claims)</a:t>
            </a:r>
          </a:p>
        </p:txBody>
      </p:sp>
      <p:sp>
        <p:nvSpPr>
          <p:cNvPr id="20484" name="Text Box 4"/>
          <p:cNvSpPr txBox="1">
            <a:spLocks noChangeArrowheads="1"/>
          </p:cNvSpPr>
          <p:nvPr/>
        </p:nvSpPr>
        <p:spPr bwMode="auto">
          <a:xfrm>
            <a:off x="914400" y="5334000"/>
            <a:ext cx="7696200" cy="1160463"/>
          </a:xfrm>
          <a:prstGeom prst="rect">
            <a:avLst/>
          </a:prstGeom>
          <a:noFill/>
          <a:ln w="9525">
            <a:noFill/>
            <a:miter lim="800000"/>
            <a:headEnd/>
            <a:tailEnd/>
          </a:ln>
        </p:spPr>
        <p:txBody>
          <a:bodyPr>
            <a:spAutoFit/>
          </a:bodyPr>
          <a:lstStyle/>
          <a:p>
            <a:pPr algn="ctr">
              <a:spcBef>
                <a:spcPct val="50000"/>
              </a:spcBef>
            </a:pPr>
            <a:r>
              <a:rPr lang="en-US" sz="2800" b="1" i="1">
                <a:solidFill>
                  <a:srgbClr val="9900CC"/>
                </a:solidFill>
                <a:latin typeface="Garamond" pitchFamily="18" charset="0"/>
              </a:rPr>
              <a:t>Successful people do not do different things,</a:t>
            </a:r>
          </a:p>
          <a:p>
            <a:pPr algn="ctr">
              <a:spcBef>
                <a:spcPct val="50000"/>
              </a:spcBef>
            </a:pPr>
            <a:r>
              <a:rPr lang="en-US" sz="2800" b="1" i="1">
                <a:solidFill>
                  <a:srgbClr val="9900CC"/>
                </a:solidFill>
                <a:latin typeface="Garamond" pitchFamily="18" charset="0"/>
              </a:rPr>
              <a:t>They do things differently.</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IN" sz="6000" dirty="0" smtClean="0">
                <a:solidFill>
                  <a:srgbClr val="FF0066"/>
                </a:solidFill>
                <a:latin typeface="Footlight MT Light" panose="0204060206030A020304" pitchFamily="18" charset="0"/>
              </a:rPr>
              <a:t>COURT MANAGEMENT</a:t>
            </a:r>
            <a:endParaRPr lang="en-IN" sz="6000" dirty="0">
              <a:solidFill>
                <a:srgbClr val="FF0066"/>
              </a:solidFill>
              <a:latin typeface="Footlight MT Light" panose="0204060206030A020304" pitchFamily="18" charset="0"/>
            </a:endParaRPr>
          </a:p>
        </p:txBody>
      </p:sp>
    </p:spTree>
    <p:extLst>
      <p:ext uri="{BB962C8B-B14F-4D97-AF65-F5344CB8AC3E}">
        <p14:creationId xmlns:p14="http://schemas.microsoft.com/office/powerpoint/2010/main" val="342512105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0"/>
            <a:ext cx="8229600" cy="914400"/>
          </a:xfrm>
        </p:spPr>
        <p:txBody>
          <a:bodyPr>
            <a:normAutofit/>
          </a:bodyPr>
          <a:lstStyle/>
          <a:p>
            <a:pPr eaLnBrk="1" hangingPunct="1">
              <a:defRPr/>
            </a:pPr>
            <a:r>
              <a:rPr lang="en-US" sz="4000" dirty="0" smtClean="0">
                <a:effectLst>
                  <a:outerShdw blurRad="38100" dist="38100" dir="2700000" algn="tl">
                    <a:srgbClr val="C0C0C0"/>
                  </a:outerShdw>
                </a:effectLst>
              </a:rPr>
              <a:t>ASPECTS OF COURT MANAGEMENT</a:t>
            </a:r>
          </a:p>
        </p:txBody>
      </p:sp>
      <p:sp>
        <p:nvSpPr>
          <p:cNvPr id="21507" name="Rectangle 3"/>
          <p:cNvSpPr>
            <a:spLocks noGrp="1" noChangeArrowheads="1"/>
          </p:cNvSpPr>
          <p:nvPr>
            <p:ph type="body" idx="1"/>
          </p:nvPr>
        </p:nvSpPr>
        <p:spPr>
          <a:xfrm>
            <a:off x="1219200" y="914400"/>
            <a:ext cx="7467600" cy="5135562"/>
          </a:xfrm>
        </p:spPr>
        <p:txBody>
          <a:bodyPr>
            <a:normAutofit lnSpcReduction="10000"/>
          </a:bodyPr>
          <a:lstStyle/>
          <a:p>
            <a:pPr eaLnBrk="1" hangingPunct="1">
              <a:buSzPct val="85000"/>
              <a:buFont typeface="Wingdings" pitchFamily="2" charset="2"/>
              <a:buChar char="v"/>
            </a:pPr>
            <a:r>
              <a:rPr lang="en-US" dirty="0" smtClean="0"/>
              <a:t>Valuation </a:t>
            </a:r>
            <a:r>
              <a:rPr lang="en-US" sz="2400" dirty="0" smtClean="0"/>
              <a:t>(Court fees)</a:t>
            </a:r>
          </a:p>
          <a:p>
            <a:pPr eaLnBrk="1" hangingPunct="1">
              <a:buSzPct val="85000"/>
              <a:buFont typeface="Wingdings" pitchFamily="2" charset="2"/>
              <a:buChar char="v"/>
            </a:pPr>
            <a:r>
              <a:rPr lang="en-US" dirty="0" smtClean="0"/>
              <a:t>Scrutiny</a:t>
            </a:r>
          </a:p>
          <a:p>
            <a:pPr eaLnBrk="1" hangingPunct="1">
              <a:buSzPct val="85000"/>
              <a:buFont typeface="Wingdings" pitchFamily="2" charset="2"/>
              <a:buChar char="v"/>
            </a:pPr>
            <a:r>
              <a:rPr lang="en-US" dirty="0" smtClean="0"/>
              <a:t>Technicalities</a:t>
            </a:r>
          </a:p>
          <a:p>
            <a:pPr eaLnBrk="1" hangingPunct="1">
              <a:buSzPct val="85000"/>
              <a:buFont typeface="Wingdings" pitchFamily="2" charset="2"/>
              <a:buChar char="v"/>
            </a:pPr>
            <a:r>
              <a:rPr lang="en-US" dirty="0" smtClean="0"/>
              <a:t>Directions</a:t>
            </a:r>
          </a:p>
          <a:p>
            <a:pPr eaLnBrk="1" hangingPunct="1">
              <a:buSzPct val="85000"/>
              <a:buFont typeface="Wingdings" pitchFamily="2" charset="2"/>
              <a:buChar char="v"/>
            </a:pPr>
            <a:r>
              <a:rPr lang="en-US" dirty="0" smtClean="0"/>
              <a:t>Certified Copies</a:t>
            </a:r>
          </a:p>
          <a:p>
            <a:pPr eaLnBrk="1" hangingPunct="1">
              <a:buSzPct val="85000"/>
              <a:buFont typeface="Wingdings" pitchFamily="2" charset="2"/>
              <a:buChar char="v"/>
            </a:pPr>
            <a:r>
              <a:rPr lang="en-US" dirty="0" smtClean="0"/>
              <a:t>Group matters </a:t>
            </a:r>
          </a:p>
          <a:p>
            <a:pPr eaLnBrk="1" hangingPunct="1">
              <a:buSzPct val="85000"/>
              <a:buFont typeface="Wingdings" pitchFamily="2" charset="2"/>
              <a:buChar char="v"/>
            </a:pPr>
            <a:r>
              <a:rPr lang="en-US" dirty="0" smtClean="0"/>
              <a:t>New Suits</a:t>
            </a:r>
          </a:p>
          <a:p>
            <a:pPr eaLnBrk="1" hangingPunct="1">
              <a:buSzPct val="85000"/>
              <a:buFont typeface="Wingdings" pitchFamily="2" charset="2"/>
              <a:buChar char="v"/>
            </a:pPr>
            <a:r>
              <a:rPr lang="en-US" dirty="0" smtClean="0"/>
              <a:t>Case tracking</a:t>
            </a:r>
          </a:p>
          <a:p>
            <a:pPr eaLnBrk="1" hangingPunct="1">
              <a:buSzPct val="85000"/>
              <a:buFont typeface="Wingdings" pitchFamily="2" charset="2"/>
              <a:buChar char="v"/>
            </a:pPr>
            <a:r>
              <a:rPr lang="en-US" dirty="0" smtClean="0"/>
              <a:t>Expedition Orders</a:t>
            </a:r>
          </a:p>
          <a:p>
            <a:pPr eaLnBrk="1" hangingPunct="1"/>
            <a:endParaRPr lang="en-US" dirty="0" smtClean="0"/>
          </a:p>
        </p:txBody>
      </p:sp>
      <p:sp>
        <p:nvSpPr>
          <p:cNvPr id="4" name="TextBox 3"/>
          <p:cNvSpPr txBox="1"/>
          <p:nvPr/>
        </p:nvSpPr>
        <p:spPr>
          <a:xfrm>
            <a:off x="1371600" y="5791200"/>
            <a:ext cx="7543800" cy="954107"/>
          </a:xfrm>
          <a:prstGeom prst="rect">
            <a:avLst/>
          </a:prstGeom>
          <a:solidFill>
            <a:schemeClr val="accent4">
              <a:lumMod val="40000"/>
              <a:lumOff val="60000"/>
            </a:schemeClr>
          </a:solidFill>
          <a:ln>
            <a:solidFill>
              <a:schemeClr val="accent2">
                <a:lumMod val="75000"/>
              </a:schemeClr>
            </a:solidFill>
          </a:ln>
        </p:spPr>
        <p:txBody>
          <a:bodyPr wrap="square" rtlCol="0">
            <a:spAutoFit/>
          </a:bodyPr>
          <a:lstStyle/>
          <a:p>
            <a:r>
              <a:rPr lang="en-IN" sz="2800" dirty="0" smtClean="0">
                <a:latin typeface="Tw Cen MT Condensed Extra Bold" panose="020B0803020202020204" pitchFamily="34" charset="0"/>
              </a:rPr>
              <a:t>If rascals knew the value of honesty and fair dealing;</a:t>
            </a:r>
          </a:p>
          <a:p>
            <a:r>
              <a:rPr lang="en-IN" sz="2800" dirty="0" smtClean="0">
                <a:latin typeface="Tw Cen MT Condensed Extra Bold" panose="020B0803020202020204" pitchFamily="34" charset="0"/>
              </a:rPr>
              <a:t>They’d be honest and deal fairly.</a:t>
            </a:r>
            <a:endParaRPr lang="en-IN" sz="2800" dirty="0">
              <a:latin typeface="Tw Cen MT Condensed Extra Bold" panose="020B0803020202020204" pitchFamily="3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normAutofit fontScale="90000"/>
          </a:bodyPr>
          <a:lstStyle/>
          <a:p>
            <a:pPr eaLnBrk="1" hangingPunct="1">
              <a:defRPr/>
            </a:pPr>
            <a:r>
              <a:rPr lang="en-US" sz="4000" dirty="0" smtClean="0">
                <a:effectLst>
                  <a:outerShdw blurRad="38100" dist="38100" dir="2700000" algn="tl">
                    <a:srgbClr val="C0C0C0"/>
                  </a:outerShdw>
                </a:effectLst>
              </a:rPr>
              <a:t>ASPECTS OF COURT MANAGEMENT (</a:t>
            </a:r>
            <a:r>
              <a:rPr lang="en-US" sz="4000" dirty="0" err="1" smtClean="0">
                <a:effectLst>
                  <a:outerShdw blurRad="38100" dist="38100" dir="2700000" algn="tl">
                    <a:srgbClr val="C0C0C0"/>
                  </a:outerShdw>
                </a:effectLst>
              </a:rPr>
              <a:t>Contd</a:t>
            </a:r>
            <a:r>
              <a:rPr lang="en-US" sz="4000" dirty="0" smtClean="0">
                <a:effectLst>
                  <a:outerShdw blurRad="38100" dist="38100" dir="2700000" algn="tl">
                    <a:srgbClr val="C0C0C0"/>
                  </a:outerShdw>
                </a:effectLst>
              </a:rPr>
              <a:t>…)</a:t>
            </a:r>
          </a:p>
        </p:txBody>
      </p:sp>
      <p:sp>
        <p:nvSpPr>
          <p:cNvPr id="22531" name="Rectangle 3"/>
          <p:cNvSpPr>
            <a:spLocks noGrp="1" noChangeArrowheads="1"/>
          </p:cNvSpPr>
          <p:nvPr>
            <p:ph type="body" idx="1"/>
          </p:nvPr>
        </p:nvSpPr>
        <p:spPr>
          <a:xfrm>
            <a:off x="1066800" y="1828800"/>
            <a:ext cx="7315200" cy="3047999"/>
          </a:xfrm>
        </p:spPr>
        <p:txBody>
          <a:bodyPr>
            <a:normAutofit fontScale="92500" lnSpcReduction="20000"/>
          </a:bodyPr>
          <a:lstStyle/>
          <a:p>
            <a:pPr eaLnBrk="1" hangingPunct="1">
              <a:buSzPct val="80000"/>
              <a:buFont typeface="Wingdings" pitchFamily="2" charset="2"/>
              <a:buChar char="v"/>
            </a:pPr>
            <a:r>
              <a:rPr lang="en-US" dirty="0" smtClean="0"/>
              <a:t>Discharge of Suits on Board</a:t>
            </a:r>
          </a:p>
          <a:p>
            <a:pPr eaLnBrk="1" hangingPunct="1">
              <a:buSzPct val="80000"/>
              <a:buFont typeface="Wingdings" pitchFamily="2" charset="2"/>
              <a:buChar char="v"/>
            </a:pPr>
            <a:r>
              <a:rPr lang="en-US" dirty="0" smtClean="0"/>
              <a:t>Classification of Suits</a:t>
            </a:r>
          </a:p>
          <a:p>
            <a:pPr eaLnBrk="1" hangingPunct="1">
              <a:buSzPct val="80000"/>
              <a:buFont typeface="Wingdings" pitchFamily="2" charset="2"/>
              <a:buChar char="v"/>
            </a:pPr>
            <a:r>
              <a:rPr lang="en-US" dirty="0" smtClean="0"/>
              <a:t>Registrar’s Powers</a:t>
            </a:r>
          </a:p>
          <a:p>
            <a:pPr eaLnBrk="1" hangingPunct="1">
              <a:buSzPct val="80000"/>
              <a:buFont typeface="Wingdings" pitchFamily="2" charset="2"/>
              <a:buChar char="v"/>
            </a:pPr>
            <a:r>
              <a:rPr lang="en-US" dirty="0" smtClean="0"/>
              <a:t>Time accountancy </a:t>
            </a:r>
            <a:r>
              <a:rPr lang="en-US" sz="2600" dirty="0" smtClean="0"/>
              <a:t>(performance standards - balance sheet of cases)</a:t>
            </a:r>
          </a:p>
          <a:p>
            <a:pPr>
              <a:buSzPct val="80000"/>
              <a:buFont typeface="Wingdings" pitchFamily="2" charset="2"/>
              <a:buChar char="v"/>
            </a:pPr>
            <a:r>
              <a:rPr lang="en-US" dirty="0" smtClean="0"/>
              <a:t>Amendment of Statutes regarding notice – s.80, s.527, s.164</a:t>
            </a:r>
          </a:p>
          <a:p>
            <a:pPr eaLnBrk="1" hangingPunct="1">
              <a:buSzPct val="80000"/>
              <a:buFont typeface="Wingdings" pitchFamily="2" charset="2"/>
              <a:buChar char="v"/>
            </a:pPr>
            <a:endParaRPr lang="en-US" dirty="0" smtClean="0"/>
          </a:p>
          <a:p>
            <a:pPr eaLnBrk="1" hangingPunct="1">
              <a:buSzPct val="80000"/>
              <a:buFont typeface="Wingdings" pitchFamily="2" charset="2"/>
              <a:buChar char="v"/>
            </a:pPr>
            <a:endParaRPr lang="en-US" dirty="0" smtClean="0"/>
          </a:p>
        </p:txBody>
      </p:sp>
      <p:sp>
        <p:nvSpPr>
          <p:cNvPr id="22532" name="Text Box 4"/>
          <p:cNvSpPr txBox="1">
            <a:spLocks noChangeArrowheads="1"/>
          </p:cNvSpPr>
          <p:nvPr/>
        </p:nvSpPr>
        <p:spPr bwMode="auto">
          <a:xfrm>
            <a:off x="1066800" y="4953000"/>
            <a:ext cx="7086600" cy="1169551"/>
          </a:xfrm>
          <a:prstGeom prst="rect">
            <a:avLst/>
          </a:prstGeom>
          <a:solidFill>
            <a:srgbClr val="FFFF9F"/>
          </a:solidFill>
          <a:ln w="9525">
            <a:solidFill>
              <a:srgbClr val="D0009A"/>
            </a:solidFill>
            <a:miter lim="800000"/>
            <a:headEnd/>
            <a:tailEnd/>
          </a:ln>
        </p:spPr>
        <p:txBody>
          <a:bodyPr wrap="square">
            <a:spAutoFit/>
          </a:bodyPr>
          <a:lstStyle/>
          <a:p>
            <a:pPr>
              <a:spcBef>
                <a:spcPct val="50000"/>
              </a:spcBef>
            </a:pPr>
            <a:r>
              <a:rPr lang="en-US" sz="2800" b="1" dirty="0" smtClean="0">
                <a:solidFill>
                  <a:srgbClr val="980098"/>
                </a:solidFill>
                <a:latin typeface="Century Gothic" pitchFamily="34" charset="0"/>
              </a:rPr>
              <a:t>It’s not the load that breaks you down;</a:t>
            </a:r>
          </a:p>
          <a:p>
            <a:pPr>
              <a:spcBef>
                <a:spcPct val="50000"/>
              </a:spcBef>
            </a:pPr>
            <a:r>
              <a:rPr lang="en-US" sz="2800" b="1" dirty="0" smtClean="0">
                <a:solidFill>
                  <a:srgbClr val="980098"/>
                </a:solidFill>
                <a:latin typeface="Century Gothic" pitchFamily="34" charset="0"/>
              </a:rPr>
              <a:t>It’s the way you carry it.</a:t>
            </a:r>
            <a:endParaRPr lang="en-US" sz="2800" b="1" dirty="0">
              <a:solidFill>
                <a:srgbClr val="980098"/>
              </a:solidFill>
              <a:latin typeface="Century Gothic" pitchFamily="34"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normAutofit fontScale="90000"/>
          </a:bodyPr>
          <a:lstStyle/>
          <a:p>
            <a:pPr eaLnBrk="1" hangingPunct="1">
              <a:defRPr/>
            </a:pPr>
            <a:r>
              <a:rPr lang="en-US" sz="4000" smtClean="0">
                <a:effectLst>
                  <a:outerShdw blurRad="38100" dist="38100" dir="2700000" algn="tl">
                    <a:srgbClr val="C0C0C0"/>
                  </a:outerShdw>
                </a:effectLst>
              </a:rPr>
              <a:t>REQUIREMENTS FOR EFFECTIVE MANAGEMENT</a:t>
            </a:r>
          </a:p>
        </p:txBody>
      </p:sp>
      <p:sp>
        <p:nvSpPr>
          <p:cNvPr id="23555" name="Rectangle 3"/>
          <p:cNvSpPr>
            <a:spLocks noGrp="1" noChangeArrowheads="1"/>
          </p:cNvSpPr>
          <p:nvPr>
            <p:ph type="body" idx="1"/>
          </p:nvPr>
        </p:nvSpPr>
        <p:spPr>
          <a:xfrm>
            <a:off x="457200" y="1752600"/>
            <a:ext cx="8229600" cy="3581400"/>
          </a:xfrm>
        </p:spPr>
        <p:txBody>
          <a:bodyPr/>
          <a:lstStyle/>
          <a:p>
            <a:pPr eaLnBrk="1" hangingPunct="1">
              <a:buSzPct val="90000"/>
              <a:buFont typeface="Wingdings 3" pitchFamily="18" charset="2"/>
              <a:buChar char="["/>
            </a:pPr>
            <a:r>
              <a:rPr lang="en-US" dirty="0" smtClean="0"/>
              <a:t>Amendment to Orders in the CPC by the High Courts (CPC)</a:t>
            </a:r>
          </a:p>
          <a:p>
            <a:pPr eaLnBrk="1" hangingPunct="1">
              <a:buSzPct val="90000"/>
              <a:buFont typeface="Wingdings 3" pitchFamily="18" charset="2"/>
              <a:buChar char="["/>
            </a:pPr>
            <a:r>
              <a:rPr lang="en-US" dirty="0" smtClean="0"/>
              <a:t>High Court Practice Directions (HCPD)</a:t>
            </a:r>
          </a:p>
          <a:p>
            <a:pPr eaLnBrk="1" hangingPunct="1">
              <a:buSzPct val="90000"/>
              <a:buFont typeface="Wingdings 3" pitchFamily="18" charset="2"/>
              <a:buChar char="["/>
            </a:pPr>
            <a:r>
              <a:rPr lang="en-US" dirty="0" smtClean="0"/>
              <a:t>Judicial Training (JT)</a:t>
            </a:r>
          </a:p>
          <a:p>
            <a:pPr eaLnBrk="1" hangingPunct="1">
              <a:buSzPct val="90000"/>
              <a:buFont typeface="Wingdings 3" pitchFamily="18" charset="2"/>
              <a:buChar char="["/>
            </a:pPr>
            <a:r>
              <a:rPr lang="en-US" dirty="0" smtClean="0"/>
              <a:t>Precedents</a:t>
            </a:r>
          </a:p>
          <a:p>
            <a:pPr eaLnBrk="1" hangingPunct="1">
              <a:buSzPct val="90000"/>
              <a:buFont typeface="Wingdings 3" pitchFamily="18" charset="2"/>
              <a:buChar char="["/>
            </a:pPr>
            <a:r>
              <a:rPr lang="en-US" dirty="0" smtClean="0"/>
              <a:t>Court Administration (CA)</a:t>
            </a:r>
          </a:p>
        </p:txBody>
      </p:sp>
      <p:sp>
        <p:nvSpPr>
          <p:cNvPr id="23556" name="TextBox 3"/>
          <p:cNvSpPr txBox="1">
            <a:spLocks noChangeArrowheads="1"/>
          </p:cNvSpPr>
          <p:nvPr/>
        </p:nvSpPr>
        <p:spPr bwMode="auto">
          <a:xfrm>
            <a:off x="533400" y="5486400"/>
            <a:ext cx="8153400" cy="954088"/>
          </a:xfrm>
          <a:prstGeom prst="rect">
            <a:avLst/>
          </a:prstGeom>
          <a:noFill/>
          <a:ln w="9525">
            <a:noFill/>
            <a:miter lim="800000"/>
            <a:headEnd/>
            <a:tailEnd/>
          </a:ln>
        </p:spPr>
        <p:txBody>
          <a:bodyPr>
            <a:spAutoFit/>
          </a:bodyPr>
          <a:lstStyle/>
          <a:p>
            <a:r>
              <a:rPr lang="en-US" sz="2800">
                <a:solidFill>
                  <a:srgbClr val="FF0000"/>
                </a:solidFill>
              </a:rPr>
              <a:t>Courts sitting with one eye open on law and</a:t>
            </a:r>
          </a:p>
          <a:p>
            <a:r>
              <a:rPr lang="en-US" sz="2800">
                <a:solidFill>
                  <a:srgbClr val="FF0000"/>
                </a:solidFill>
              </a:rPr>
              <a:t>one eye closed on society – Justice Krishna Iyer</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130425"/>
            <a:ext cx="8458200" cy="1470025"/>
          </a:xfrm>
        </p:spPr>
        <p:txBody>
          <a:bodyPr>
            <a:noAutofit/>
          </a:bodyPr>
          <a:lstStyle/>
          <a:p>
            <a:r>
              <a:rPr lang="en-IN" sz="6000" dirty="0" smtClean="0">
                <a:solidFill>
                  <a:srgbClr val="D0009A"/>
                </a:solidFill>
                <a:latin typeface="Footlight MT Light" panose="0204060206030A020304" pitchFamily="18" charset="0"/>
              </a:rPr>
              <a:t>DOCKET MANAGEMENT</a:t>
            </a:r>
            <a:endParaRPr lang="en-IN" sz="6000" dirty="0">
              <a:solidFill>
                <a:srgbClr val="D0009A"/>
              </a:solidFill>
              <a:latin typeface="Footlight MT Light" panose="0204060206030A020304" pitchFamily="18" charset="0"/>
            </a:endParaRPr>
          </a:p>
        </p:txBody>
      </p:sp>
    </p:spTree>
    <p:extLst>
      <p:ext uri="{BB962C8B-B14F-4D97-AF65-F5344CB8AC3E}">
        <p14:creationId xmlns:p14="http://schemas.microsoft.com/office/powerpoint/2010/main" val="211242233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5008" y="21336"/>
            <a:ext cx="8229600" cy="816864"/>
          </a:xfrm>
        </p:spPr>
        <p:txBody>
          <a:bodyPr>
            <a:normAutofit fontScale="90000"/>
          </a:bodyPr>
          <a:lstStyle/>
          <a:p>
            <a:r>
              <a:rPr lang="en-US" dirty="0">
                <a:effectLst>
                  <a:outerShdw blurRad="38100" dist="38100" dir="2700000" algn="tl">
                    <a:srgbClr val="C0C0C0"/>
                  </a:outerShdw>
                </a:effectLst>
              </a:rPr>
              <a:t>ASPECTS OF </a:t>
            </a:r>
            <a:r>
              <a:rPr lang="en-US" dirty="0" smtClean="0">
                <a:effectLst>
                  <a:outerShdw blurRad="38100" dist="38100" dir="2700000" algn="tl">
                    <a:srgbClr val="C0C0C0"/>
                  </a:outerShdw>
                </a:effectLst>
              </a:rPr>
              <a:t>DOCKET MANAGEMENT</a:t>
            </a:r>
            <a:endParaRPr lang="en-IN" dirty="0"/>
          </a:p>
        </p:txBody>
      </p:sp>
      <p:sp>
        <p:nvSpPr>
          <p:cNvPr id="3" name="Content Placeholder 2"/>
          <p:cNvSpPr>
            <a:spLocks noGrp="1"/>
          </p:cNvSpPr>
          <p:nvPr>
            <p:ph idx="1"/>
          </p:nvPr>
        </p:nvSpPr>
        <p:spPr>
          <a:xfrm>
            <a:off x="749808" y="1066800"/>
            <a:ext cx="7924800" cy="4525963"/>
          </a:xfrm>
        </p:spPr>
        <p:txBody>
          <a:bodyPr>
            <a:normAutofit lnSpcReduction="10000"/>
          </a:bodyPr>
          <a:lstStyle/>
          <a:p>
            <a:r>
              <a:rPr lang="en-IN" dirty="0" smtClean="0"/>
              <a:t>Service</a:t>
            </a:r>
          </a:p>
          <a:p>
            <a:r>
              <a:rPr lang="en-IN" dirty="0" smtClean="0"/>
              <a:t>Written Statement</a:t>
            </a:r>
          </a:p>
          <a:p>
            <a:r>
              <a:rPr lang="en-IN" dirty="0" smtClean="0"/>
              <a:t>Directions</a:t>
            </a:r>
          </a:p>
          <a:p>
            <a:r>
              <a:rPr lang="en-IN" dirty="0" smtClean="0"/>
              <a:t>Case tracking</a:t>
            </a:r>
          </a:p>
          <a:p>
            <a:r>
              <a:rPr lang="en-IN" dirty="0" smtClean="0"/>
              <a:t>Expedition orders</a:t>
            </a:r>
          </a:p>
          <a:p>
            <a:r>
              <a:rPr lang="en-IN" dirty="0" smtClean="0"/>
              <a:t>Discharge of board</a:t>
            </a:r>
          </a:p>
          <a:p>
            <a:r>
              <a:rPr lang="en-IN" dirty="0" smtClean="0"/>
              <a:t>Classification</a:t>
            </a:r>
          </a:p>
          <a:p>
            <a:r>
              <a:rPr lang="en-IN" dirty="0" smtClean="0"/>
              <a:t>Delegation of Powers</a:t>
            </a:r>
          </a:p>
          <a:p>
            <a:endParaRPr lang="en-IN" dirty="0"/>
          </a:p>
        </p:txBody>
      </p:sp>
      <p:sp>
        <p:nvSpPr>
          <p:cNvPr id="4" name="TextBox 3"/>
          <p:cNvSpPr txBox="1"/>
          <p:nvPr/>
        </p:nvSpPr>
        <p:spPr>
          <a:xfrm>
            <a:off x="381000" y="5598542"/>
            <a:ext cx="8305800" cy="1200329"/>
          </a:xfrm>
          <a:prstGeom prst="rect">
            <a:avLst/>
          </a:prstGeom>
          <a:solidFill>
            <a:srgbClr val="FFFF9F"/>
          </a:solidFill>
          <a:ln>
            <a:solidFill>
              <a:srgbClr val="7030A0"/>
            </a:solidFill>
          </a:ln>
        </p:spPr>
        <p:txBody>
          <a:bodyPr wrap="square" rtlCol="0">
            <a:spAutoFit/>
          </a:bodyPr>
          <a:lstStyle/>
          <a:p>
            <a:r>
              <a:rPr lang="en-IN" sz="3600" dirty="0" smtClean="0">
                <a:solidFill>
                  <a:srgbClr val="00CC00"/>
                </a:solidFill>
                <a:latin typeface="Kristen ITC" panose="03050502040202030202" pitchFamily="66" charset="0"/>
              </a:rPr>
              <a:t>If we do not let the world teach us, it teaches us a lesson</a:t>
            </a:r>
            <a:endParaRPr lang="en-IN" sz="3600" dirty="0">
              <a:solidFill>
                <a:srgbClr val="00CC00"/>
              </a:solidFill>
              <a:latin typeface="Kristen ITC" panose="03050502040202030202" pitchFamily="66" charset="0"/>
            </a:endParaRPr>
          </a:p>
        </p:txBody>
      </p:sp>
    </p:spTree>
    <p:extLst>
      <p:ext uri="{BB962C8B-B14F-4D97-AF65-F5344CB8AC3E}">
        <p14:creationId xmlns:p14="http://schemas.microsoft.com/office/powerpoint/2010/main" val="5607423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4" descr="quote2"/>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ext Box 4"/>
          <p:cNvSpPr txBox="1">
            <a:spLocks noChangeArrowheads="1"/>
          </p:cNvSpPr>
          <p:nvPr/>
        </p:nvSpPr>
        <p:spPr bwMode="auto">
          <a:xfrm>
            <a:off x="1295400" y="914400"/>
            <a:ext cx="6781800" cy="4208463"/>
          </a:xfrm>
          <a:prstGeom prst="rect">
            <a:avLst/>
          </a:prstGeom>
          <a:noFill/>
          <a:ln w="9525">
            <a:noFill/>
            <a:miter lim="800000"/>
            <a:headEnd/>
            <a:tailEnd/>
          </a:ln>
        </p:spPr>
        <p:txBody>
          <a:bodyPr>
            <a:spAutoFit/>
          </a:bodyPr>
          <a:lstStyle/>
          <a:p>
            <a:pPr>
              <a:spcBef>
                <a:spcPct val="50000"/>
              </a:spcBef>
            </a:pPr>
            <a:r>
              <a:rPr lang="en-US" sz="3600"/>
              <a:t>The best 10 two-letter words –</a:t>
            </a:r>
          </a:p>
          <a:p>
            <a:pPr>
              <a:spcBef>
                <a:spcPct val="50000"/>
              </a:spcBef>
            </a:pPr>
            <a:endParaRPr lang="en-US" sz="3600"/>
          </a:p>
          <a:p>
            <a:pPr algn="ctr">
              <a:spcBef>
                <a:spcPct val="50000"/>
              </a:spcBef>
            </a:pPr>
            <a:r>
              <a:rPr lang="en-US" sz="6000">
                <a:solidFill>
                  <a:srgbClr val="0000FF"/>
                </a:solidFill>
                <a:latin typeface="Trebuchet MS" pitchFamily="34" charset="0"/>
              </a:rPr>
              <a:t>If it is to be,</a:t>
            </a:r>
          </a:p>
          <a:p>
            <a:pPr algn="ctr">
              <a:spcBef>
                <a:spcPct val="50000"/>
              </a:spcBef>
            </a:pPr>
            <a:r>
              <a:rPr lang="en-US" sz="6000">
                <a:solidFill>
                  <a:srgbClr val="0000FF"/>
                </a:solidFill>
                <a:latin typeface="Trebuchet MS" pitchFamily="34" charset="0"/>
              </a:rPr>
              <a:t>It is up to me.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4" descr="quote3"/>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4" descr="quote4"/>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4" descr="quote5"/>
          <p:cNvPicPr>
            <a:picLocks noChangeAspect="1" noChangeArrowheads="1"/>
          </p:cNvPicPr>
          <p:nvPr/>
        </p:nvPicPr>
        <p:blipFill>
          <a:blip r:embed="rId2" cstate="print"/>
          <a:srcRect/>
          <a:stretch>
            <a:fillRect/>
          </a:stretch>
        </p:blipFill>
        <p:spPr bwMode="auto">
          <a:xfrm>
            <a:off x="0" y="0"/>
            <a:ext cx="9144000" cy="68405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4" descr="quote6"/>
          <p:cNvPicPr>
            <a:picLocks noChangeAspect="1" noChangeArrowheads="1"/>
          </p:cNvPicPr>
          <p:nvPr/>
        </p:nvPicPr>
        <p:blipFill>
          <a:blip r:embed="rId2" cstate="print"/>
          <a:srcRect/>
          <a:stretch>
            <a:fillRect/>
          </a:stretch>
        </p:blipFill>
        <p:spPr bwMode="auto">
          <a:xfrm>
            <a:off x="0" y="0"/>
            <a:ext cx="9144000" cy="6883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4" descr="quote7"/>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4" descr="quote8"/>
          <p:cNvPicPr>
            <a:picLocks noChangeAspect="1" noChangeArrowheads="1"/>
          </p:cNvPicPr>
          <p:nvPr/>
        </p:nvPicPr>
        <p:blipFill>
          <a:blip r:embed="rId2" cstate="print"/>
          <a:srcRect/>
          <a:stretch>
            <a:fillRect/>
          </a:stretch>
        </p:blipFill>
        <p:spPr bwMode="auto">
          <a:xfrm>
            <a:off x="0" y="-39688"/>
            <a:ext cx="9448800" cy="691515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377</TotalTime>
  <Words>793</Words>
  <Application>Microsoft Office PowerPoint</Application>
  <PresentationFormat>On-screen Show (4:3)</PresentationFormat>
  <Paragraphs>165</Paragraphs>
  <Slides>30</Slides>
  <Notes>0</Notes>
  <HiddenSlides>0</HiddenSlides>
  <MMClips>0</MMClips>
  <ScaleCrop>false</ScaleCrop>
  <HeadingPairs>
    <vt:vector size="6" baseType="variant">
      <vt:variant>
        <vt:lpstr>Fonts Used</vt:lpstr>
      </vt:variant>
      <vt:variant>
        <vt:i4>16</vt:i4>
      </vt:variant>
      <vt:variant>
        <vt:lpstr>Theme</vt:lpstr>
      </vt:variant>
      <vt:variant>
        <vt:i4>1</vt:i4>
      </vt:variant>
      <vt:variant>
        <vt:lpstr>Slide Titles</vt:lpstr>
      </vt:variant>
      <vt:variant>
        <vt:i4>30</vt:i4>
      </vt:variant>
    </vt:vector>
  </HeadingPairs>
  <TitlesOfParts>
    <vt:vector size="47" baseType="lpstr">
      <vt:lpstr>Arial</vt:lpstr>
      <vt:lpstr>Baskerville Old Face</vt:lpstr>
      <vt:lpstr>Bodoni MT Black</vt:lpstr>
      <vt:lpstr>Book Antiqua</vt:lpstr>
      <vt:lpstr>Calibri</vt:lpstr>
      <vt:lpstr>Century Gothic</vt:lpstr>
      <vt:lpstr>Comic Sans MS</vt:lpstr>
      <vt:lpstr>Eras Medium ITC</vt:lpstr>
      <vt:lpstr>Footlight MT Light</vt:lpstr>
      <vt:lpstr>Garamond</vt:lpstr>
      <vt:lpstr>Kristen ITC</vt:lpstr>
      <vt:lpstr>Nirmala UI</vt:lpstr>
      <vt:lpstr>Trebuchet MS</vt:lpstr>
      <vt:lpstr>Tw Cen MT Condensed Extra Bold</vt:lpstr>
      <vt:lpstr>Wingdings</vt:lpstr>
      <vt:lpstr>Wingdings 3</vt:lpstr>
      <vt:lpstr>Office Theme</vt:lpstr>
      <vt:lpstr>CASE, COURT  &amp; DOCKET MANAGEMENT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MANAGEMENT</vt:lpstr>
      <vt:lpstr>MANAGEMENT IN THE JUDICIARY –  MODEL COURT</vt:lpstr>
      <vt:lpstr>WHAT IS CASE MANAGEMENT?</vt:lpstr>
      <vt:lpstr>CASE MANAGEMENT - for what?</vt:lpstr>
      <vt:lpstr>Lord Woolf Report</vt:lpstr>
      <vt:lpstr>Lord Woolf Report - Applicability</vt:lpstr>
      <vt:lpstr>CASE MANAGEMENT</vt:lpstr>
      <vt:lpstr>Ambit of Case Management</vt:lpstr>
      <vt:lpstr>STAGES OF CASE MANAGEMENT</vt:lpstr>
      <vt:lpstr>STAGES OF CASE MANAGEMENT (Contd…)</vt:lpstr>
      <vt:lpstr>STAGES OF CASE MANAGEMENT (Contd…)</vt:lpstr>
      <vt:lpstr>COURT MANAGEMENT</vt:lpstr>
      <vt:lpstr>ASPECTS OF COURT MANAGEMENT</vt:lpstr>
      <vt:lpstr>ASPECTS OF COURT MANAGEMENT (Contd…)</vt:lpstr>
      <vt:lpstr>REQUIREMENTS FOR EFFECTIVE MANAGEMENT</vt:lpstr>
      <vt:lpstr>DOCKET MANAGEMENT</vt:lpstr>
      <vt:lpstr>ASPECTS OF DOCKET MANAGEMENT</vt:lpstr>
      <vt:lpstr>PowerPoint Presentation</vt:lpstr>
    </vt:vector>
  </TitlesOfParts>
  <Company>High Court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CASE MANAGEMENT &amp; COURT MANAGEMENT</dc:title>
  <dc:creator>Ruby</dc:creator>
  <cp:lastModifiedBy>pc-36</cp:lastModifiedBy>
  <cp:revision>35</cp:revision>
  <dcterms:created xsi:type="dcterms:W3CDTF">2011-07-25T16:49:00Z</dcterms:created>
  <dcterms:modified xsi:type="dcterms:W3CDTF">2016-02-18T07:26:14Z</dcterms:modified>
</cp:coreProperties>
</file>